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1"/>
  </p:sldMasterIdLst>
  <p:notesMasterIdLst>
    <p:notesMasterId r:id="rId32"/>
  </p:notesMasterIdLst>
  <p:sldIdLst>
    <p:sldId id="313" r:id="rId2"/>
    <p:sldId id="256" r:id="rId3"/>
    <p:sldId id="293" r:id="rId4"/>
    <p:sldId id="289" r:id="rId5"/>
    <p:sldId id="291" r:id="rId6"/>
    <p:sldId id="290" r:id="rId7"/>
    <p:sldId id="308" r:id="rId8"/>
    <p:sldId id="301" r:id="rId9"/>
    <p:sldId id="296" r:id="rId10"/>
    <p:sldId id="295" r:id="rId11"/>
    <p:sldId id="298" r:id="rId12"/>
    <p:sldId id="304" r:id="rId13"/>
    <p:sldId id="300" r:id="rId14"/>
    <p:sldId id="305" r:id="rId15"/>
    <p:sldId id="309" r:id="rId16"/>
    <p:sldId id="317" r:id="rId17"/>
    <p:sldId id="319" r:id="rId18"/>
    <p:sldId id="306" r:id="rId19"/>
    <p:sldId id="310" r:id="rId20"/>
    <p:sldId id="321" r:id="rId21"/>
    <p:sldId id="322" r:id="rId22"/>
    <p:sldId id="320" r:id="rId23"/>
    <p:sldId id="307" r:id="rId24"/>
    <p:sldId id="311" r:id="rId25"/>
    <p:sldId id="315" r:id="rId26"/>
    <p:sldId id="316" r:id="rId27"/>
    <p:sldId id="312" r:id="rId28"/>
    <p:sldId id="314" r:id="rId29"/>
    <p:sldId id="323" r:id="rId30"/>
    <p:sldId id="26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A68F"/>
    <a:srgbClr val="76A4C0"/>
    <a:srgbClr val="507B96"/>
    <a:srgbClr val="BBFF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94719"/>
  </p:normalViewPr>
  <p:slideViewPr>
    <p:cSldViewPr snapToGrid="0">
      <p:cViewPr varScale="1">
        <p:scale>
          <a:sx n="201" d="100"/>
          <a:sy n="201"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Interactions</a:t>
            </a:r>
          </a:p>
        </c:rich>
      </c:tx>
      <c:layout>
        <c:manualLayout>
          <c:xMode val="edge"/>
          <c:yMode val="edge"/>
          <c:x val="0.58038821583157951"/>
          <c:y val="0.22900239703809977"/>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98921128432017"/>
          <c:y val="0.30019854452944161"/>
          <c:w val="0.41743645226349302"/>
          <c:h val="0.64006169972148874"/>
        </c:manualLayout>
      </c:layout>
      <c:pieChart>
        <c:varyColors val="1"/>
        <c:ser>
          <c:idx val="0"/>
          <c:order val="0"/>
          <c:tx>
            <c:strRef>
              <c:f>Sheet1!$B$1</c:f>
              <c:strCache>
                <c:ptCount val="1"/>
                <c:pt idx="0">
                  <c:v>Counts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38-0E4F-9D42-F65A7BF12F3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38-0E4F-9D42-F65A7BF12F3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2-4D38-0E4F-9D42-F65A7BF12F3D}"/>
              </c:ext>
            </c:extLst>
          </c:dPt>
          <c:dLbls>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4D38-0E4F-9D42-F65A7BF12F3D}"/>
                </c:ext>
              </c:extLst>
            </c:dLbl>
            <c:dLbl>
              <c:idx val="2"/>
              <c:layout>
                <c:manualLayout>
                  <c:x val="3.4240578056936991E-2"/>
                  <c:y val="1.9208840229472789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4D38-0E4F-9D42-F65A7BF12F3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View</c:v>
                </c:pt>
                <c:pt idx="1">
                  <c:v>Add to Cart</c:v>
                </c:pt>
                <c:pt idx="2">
                  <c:v>Transaction</c:v>
                </c:pt>
              </c:strCache>
            </c:strRef>
          </c:cat>
          <c:val>
            <c:numRef>
              <c:f>Sheet1!$B$2:$B$4</c:f>
              <c:numCache>
                <c:formatCode>General</c:formatCode>
                <c:ptCount val="3"/>
                <c:pt idx="0">
                  <c:v>96.68</c:v>
                </c:pt>
                <c:pt idx="1">
                  <c:v>2.5</c:v>
                </c:pt>
                <c:pt idx="2">
                  <c:v>0.81</c:v>
                </c:pt>
              </c:numCache>
            </c:numRef>
          </c:val>
          <c:extLst>
            <c:ext xmlns:c16="http://schemas.microsoft.com/office/drawing/2014/chart" uri="{C3380CC4-5D6E-409C-BE32-E72D297353CC}">
              <c16:uniqueId val="{00000000-4D38-0E4F-9D42-F65A7BF12F3D}"/>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0332903243619529"/>
          <c:y val="0.43398188599663279"/>
          <c:w val="0.34632016334377524"/>
          <c:h val="0.3830587900793341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4D487-2610-3449-8979-532A304EB823}" type="doc">
      <dgm:prSet loTypeId="urn:microsoft.com/office/officeart/2005/8/layout/pyramid3" loCatId="" qsTypeId="urn:microsoft.com/office/officeart/2005/8/quickstyle/simple1" qsCatId="simple" csTypeId="urn:microsoft.com/office/officeart/2005/8/colors/accent1_2" csCatId="accent1" phldr="1"/>
      <dgm:spPr/>
      <dgm:t>
        <a:bodyPr/>
        <a:lstStyle/>
        <a:p>
          <a:endParaRPr lang="en-US"/>
        </a:p>
      </dgm:t>
    </dgm:pt>
    <dgm:pt modelId="{F02FAD22-8168-4B49-86B3-4102E1603FFE}">
      <dgm:prSet phldrT="[Text]"/>
      <dgm:spPr>
        <a:gradFill rotWithShape="0">
          <a:gsLst>
            <a:gs pos="0">
              <a:schemeClr val="accent1"/>
            </a:gs>
            <a:gs pos="100000">
              <a:schemeClr val="bg2">
                <a:shade val="98000"/>
                <a:satMod val="120000"/>
                <a:lumMod val="98000"/>
              </a:schemeClr>
            </a:gs>
          </a:gsLst>
          <a:path path="circle">
            <a:fillToRect l="50000" t="50000" r="100000" b="100000"/>
          </a:path>
        </a:gradFill>
      </dgm:spPr>
      <dgm:t>
        <a:bodyPr/>
        <a:lstStyle/>
        <a:p>
          <a:endParaRPr lang="en-US" dirty="0"/>
        </a:p>
      </dgm:t>
    </dgm:pt>
    <dgm:pt modelId="{C5BA6E4E-795E-B84D-BFB6-AA848CEE35B5}" type="parTrans" cxnId="{86FCB3D7-09EE-0645-B569-DEB338F09D55}">
      <dgm:prSet/>
      <dgm:spPr/>
      <dgm:t>
        <a:bodyPr/>
        <a:lstStyle/>
        <a:p>
          <a:endParaRPr lang="en-US"/>
        </a:p>
      </dgm:t>
    </dgm:pt>
    <dgm:pt modelId="{44DCA4E9-4314-B34E-9CD0-6A1250B0197A}" type="sibTrans" cxnId="{86FCB3D7-09EE-0645-B569-DEB338F09D55}">
      <dgm:prSet/>
      <dgm:spPr/>
      <dgm:t>
        <a:bodyPr/>
        <a:lstStyle/>
        <a:p>
          <a:endParaRPr lang="en-US"/>
        </a:p>
      </dgm:t>
    </dgm:pt>
    <dgm:pt modelId="{C83AF554-1EBD-D844-AF58-8D25622A0B93}">
      <dgm:prSet/>
      <dgm:spPr>
        <a:gradFill rotWithShape="0">
          <a:gsLst>
            <a:gs pos="15000">
              <a:schemeClr val="accent1"/>
            </a:gs>
            <a:gs pos="43000">
              <a:schemeClr val="bg2">
                <a:shade val="98000"/>
                <a:satMod val="120000"/>
                <a:lumMod val="98000"/>
              </a:schemeClr>
            </a:gs>
          </a:gsLst>
          <a:path path="circle">
            <a:fillToRect l="50000" t="50000" r="100000" b="100000"/>
          </a:path>
        </a:gradFill>
      </dgm:spPr>
      <dgm:t>
        <a:bodyPr/>
        <a:lstStyle/>
        <a:p>
          <a:endParaRPr lang="en-US" dirty="0"/>
        </a:p>
      </dgm:t>
    </dgm:pt>
    <dgm:pt modelId="{DF7A45BC-9E70-B845-8444-A5F14591FF89}" type="parTrans" cxnId="{7F578E16-4E00-3648-A166-22DCEE17EA7B}">
      <dgm:prSet/>
      <dgm:spPr/>
      <dgm:t>
        <a:bodyPr/>
        <a:lstStyle/>
        <a:p>
          <a:endParaRPr lang="en-US"/>
        </a:p>
      </dgm:t>
    </dgm:pt>
    <dgm:pt modelId="{D4C4880B-A852-E043-AA90-4AA96C32DE73}" type="sibTrans" cxnId="{7F578E16-4E00-3648-A166-22DCEE17EA7B}">
      <dgm:prSet/>
      <dgm:spPr/>
      <dgm:t>
        <a:bodyPr/>
        <a:lstStyle/>
        <a:p>
          <a:endParaRPr lang="en-US"/>
        </a:p>
      </dgm:t>
    </dgm:pt>
    <dgm:pt modelId="{3A114F6B-0AA0-3444-8E30-ADD3CF5E1458}">
      <dgm:prSet/>
      <dgm:spPr>
        <a:gradFill rotWithShape="0">
          <a:gsLst>
            <a:gs pos="92000">
              <a:schemeClr val="accent1"/>
            </a:gs>
            <a:gs pos="82000">
              <a:schemeClr val="bg2">
                <a:shade val="98000"/>
                <a:satMod val="120000"/>
                <a:lumMod val="98000"/>
              </a:schemeClr>
            </a:gs>
          </a:gsLst>
          <a:path path="circle">
            <a:fillToRect l="50000" t="50000" r="100000" b="100000"/>
          </a:path>
        </a:gradFill>
      </dgm:spPr>
      <dgm:t>
        <a:bodyPr/>
        <a:lstStyle/>
        <a:p>
          <a:endParaRPr lang="en-US" dirty="0"/>
        </a:p>
      </dgm:t>
    </dgm:pt>
    <dgm:pt modelId="{A1CF93E7-1CB1-4E43-8BEA-241CB2CFEB09}" type="parTrans" cxnId="{9107A4F9-1AA1-A34D-828E-650B5743CFC9}">
      <dgm:prSet/>
      <dgm:spPr/>
      <dgm:t>
        <a:bodyPr/>
        <a:lstStyle/>
        <a:p>
          <a:endParaRPr lang="en-US"/>
        </a:p>
      </dgm:t>
    </dgm:pt>
    <dgm:pt modelId="{B981B839-2D21-F74C-AB94-809602EEBA69}" type="sibTrans" cxnId="{9107A4F9-1AA1-A34D-828E-650B5743CFC9}">
      <dgm:prSet/>
      <dgm:spPr/>
      <dgm:t>
        <a:bodyPr/>
        <a:lstStyle/>
        <a:p>
          <a:endParaRPr lang="en-US"/>
        </a:p>
      </dgm:t>
    </dgm:pt>
    <dgm:pt modelId="{C3971B76-3594-BE47-907D-391C3B55156F}">
      <dgm:prSet/>
      <dgm:spPr>
        <a:gradFill rotWithShape="0">
          <a:gsLst>
            <a:gs pos="13000">
              <a:schemeClr val="accent1"/>
            </a:gs>
            <a:gs pos="67000">
              <a:schemeClr val="bg2">
                <a:shade val="98000"/>
                <a:satMod val="120000"/>
                <a:lumMod val="98000"/>
              </a:schemeClr>
            </a:gs>
          </a:gsLst>
          <a:path path="circle">
            <a:fillToRect l="50000" t="50000" r="100000" b="100000"/>
          </a:path>
        </a:gradFill>
      </dgm:spPr>
      <dgm:t>
        <a:bodyPr/>
        <a:lstStyle/>
        <a:p>
          <a:endParaRPr lang="en-US"/>
        </a:p>
      </dgm:t>
    </dgm:pt>
    <dgm:pt modelId="{FF458DF1-0FA7-3D40-B569-C3E667C0D973}" type="parTrans" cxnId="{FF5FC8DB-9118-E94B-A5B0-991B8FEFCE38}">
      <dgm:prSet/>
      <dgm:spPr/>
      <dgm:t>
        <a:bodyPr/>
        <a:lstStyle/>
        <a:p>
          <a:endParaRPr lang="en-US"/>
        </a:p>
      </dgm:t>
    </dgm:pt>
    <dgm:pt modelId="{1B4125BC-D904-C04E-B441-53EBDEDAD683}" type="sibTrans" cxnId="{FF5FC8DB-9118-E94B-A5B0-991B8FEFCE38}">
      <dgm:prSet/>
      <dgm:spPr/>
      <dgm:t>
        <a:bodyPr/>
        <a:lstStyle/>
        <a:p>
          <a:endParaRPr lang="en-US"/>
        </a:p>
      </dgm:t>
    </dgm:pt>
    <dgm:pt modelId="{D5000305-C419-9C4B-8365-4D7B19879250}">
      <dgm:prSet/>
      <dgm:spPr>
        <a:gradFill rotWithShape="0">
          <a:gsLst>
            <a:gs pos="16000">
              <a:schemeClr val="accent1"/>
            </a:gs>
            <a:gs pos="75000">
              <a:schemeClr val="bg2">
                <a:shade val="98000"/>
                <a:satMod val="120000"/>
                <a:lumMod val="98000"/>
              </a:schemeClr>
            </a:gs>
          </a:gsLst>
          <a:path path="circle">
            <a:fillToRect l="50000" t="50000" r="100000" b="100000"/>
          </a:path>
        </a:gradFill>
      </dgm:spPr>
      <dgm:t>
        <a:bodyPr/>
        <a:lstStyle/>
        <a:p>
          <a:endParaRPr lang="en-US"/>
        </a:p>
      </dgm:t>
    </dgm:pt>
    <dgm:pt modelId="{257BF27B-0B90-FE46-8E57-E309D9D906B6}" type="parTrans" cxnId="{5419FE36-124A-D245-AF07-18ECD030F405}">
      <dgm:prSet/>
      <dgm:spPr/>
      <dgm:t>
        <a:bodyPr/>
        <a:lstStyle/>
        <a:p>
          <a:endParaRPr lang="en-US"/>
        </a:p>
      </dgm:t>
    </dgm:pt>
    <dgm:pt modelId="{932F18B4-B82B-264D-A1C5-C0BA7C42FE47}" type="sibTrans" cxnId="{5419FE36-124A-D245-AF07-18ECD030F405}">
      <dgm:prSet/>
      <dgm:spPr/>
      <dgm:t>
        <a:bodyPr/>
        <a:lstStyle/>
        <a:p>
          <a:endParaRPr lang="en-US"/>
        </a:p>
      </dgm:t>
    </dgm:pt>
    <dgm:pt modelId="{250AE70E-DE2A-0944-BD10-F934517A7060}" type="pres">
      <dgm:prSet presAssocID="{19E4D487-2610-3449-8979-532A304EB823}" presName="Name0" presStyleCnt="0">
        <dgm:presLayoutVars>
          <dgm:dir/>
          <dgm:animLvl val="lvl"/>
          <dgm:resizeHandles val="exact"/>
        </dgm:presLayoutVars>
      </dgm:prSet>
      <dgm:spPr/>
    </dgm:pt>
    <dgm:pt modelId="{FDF71A0E-9D66-A645-A443-A349CDD15E01}" type="pres">
      <dgm:prSet presAssocID="{F02FAD22-8168-4B49-86B3-4102E1603FFE}" presName="Name8" presStyleCnt="0"/>
      <dgm:spPr/>
    </dgm:pt>
    <dgm:pt modelId="{D04F1954-B3B9-4C4B-86E7-758D7ABA2B8D}" type="pres">
      <dgm:prSet presAssocID="{F02FAD22-8168-4B49-86B3-4102E1603FFE}" presName="level" presStyleLbl="node1" presStyleIdx="0" presStyleCnt="5" custLinFactNeighborX="11842" custLinFactNeighborY="-43018">
        <dgm:presLayoutVars>
          <dgm:chMax val="1"/>
          <dgm:bulletEnabled val="1"/>
        </dgm:presLayoutVars>
      </dgm:prSet>
      <dgm:spPr/>
    </dgm:pt>
    <dgm:pt modelId="{ED9666E5-3592-524A-A197-CAA41FAF5F69}" type="pres">
      <dgm:prSet presAssocID="{F02FAD22-8168-4B49-86B3-4102E1603FFE}" presName="levelTx" presStyleLbl="revTx" presStyleIdx="0" presStyleCnt="0">
        <dgm:presLayoutVars>
          <dgm:chMax val="1"/>
          <dgm:bulletEnabled val="1"/>
        </dgm:presLayoutVars>
      </dgm:prSet>
      <dgm:spPr/>
    </dgm:pt>
    <dgm:pt modelId="{2430261B-97EB-A643-8BC1-87DEC22B1D52}" type="pres">
      <dgm:prSet presAssocID="{D5000305-C419-9C4B-8365-4D7B19879250}" presName="Name8" presStyleCnt="0"/>
      <dgm:spPr/>
    </dgm:pt>
    <dgm:pt modelId="{6E9261F6-2901-974B-88CE-D5AF4ACB2CA8}" type="pres">
      <dgm:prSet presAssocID="{D5000305-C419-9C4B-8365-4D7B19879250}" presName="level" presStyleLbl="node1" presStyleIdx="1" presStyleCnt="5">
        <dgm:presLayoutVars>
          <dgm:chMax val="1"/>
          <dgm:bulletEnabled val="1"/>
        </dgm:presLayoutVars>
      </dgm:prSet>
      <dgm:spPr/>
    </dgm:pt>
    <dgm:pt modelId="{1735C245-AB0A-3D41-A9C1-70B89CD30176}" type="pres">
      <dgm:prSet presAssocID="{D5000305-C419-9C4B-8365-4D7B19879250}" presName="levelTx" presStyleLbl="revTx" presStyleIdx="0" presStyleCnt="0">
        <dgm:presLayoutVars>
          <dgm:chMax val="1"/>
          <dgm:bulletEnabled val="1"/>
        </dgm:presLayoutVars>
      </dgm:prSet>
      <dgm:spPr/>
    </dgm:pt>
    <dgm:pt modelId="{28612287-F16D-2942-8F73-3A26D3EAEBCA}" type="pres">
      <dgm:prSet presAssocID="{C3971B76-3594-BE47-907D-391C3B55156F}" presName="Name8" presStyleCnt="0"/>
      <dgm:spPr/>
    </dgm:pt>
    <dgm:pt modelId="{2469DB52-46AA-0D44-9C31-26346B1AE016}" type="pres">
      <dgm:prSet presAssocID="{C3971B76-3594-BE47-907D-391C3B55156F}" presName="level" presStyleLbl="node1" presStyleIdx="2" presStyleCnt="5">
        <dgm:presLayoutVars>
          <dgm:chMax val="1"/>
          <dgm:bulletEnabled val="1"/>
        </dgm:presLayoutVars>
      </dgm:prSet>
      <dgm:spPr/>
    </dgm:pt>
    <dgm:pt modelId="{1C3B444E-D9DD-F847-92B6-E09F11831281}" type="pres">
      <dgm:prSet presAssocID="{C3971B76-3594-BE47-907D-391C3B55156F}" presName="levelTx" presStyleLbl="revTx" presStyleIdx="0" presStyleCnt="0">
        <dgm:presLayoutVars>
          <dgm:chMax val="1"/>
          <dgm:bulletEnabled val="1"/>
        </dgm:presLayoutVars>
      </dgm:prSet>
      <dgm:spPr/>
    </dgm:pt>
    <dgm:pt modelId="{A5BD807A-317E-D74E-A429-DEAA05156DA2}" type="pres">
      <dgm:prSet presAssocID="{C83AF554-1EBD-D844-AF58-8D25622A0B93}" presName="Name8" presStyleCnt="0"/>
      <dgm:spPr/>
    </dgm:pt>
    <dgm:pt modelId="{CEF37D23-9355-8146-A5E5-1DC6DCCD9760}" type="pres">
      <dgm:prSet presAssocID="{C83AF554-1EBD-D844-AF58-8D25622A0B93}" presName="level" presStyleLbl="node1" presStyleIdx="3" presStyleCnt="5">
        <dgm:presLayoutVars>
          <dgm:chMax val="1"/>
          <dgm:bulletEnabled val="1"/>
        </dgm:presLayoutVars>
      </dgm:prSet>
      <dgm:spPr/>
    </dgm:pt>
    <dgm:pt modelId="{7F738FDC-992E-FD46-BB44-1A4F0E43F800}" type="pres">
      <dgm:prSet presAssocID="{C83AF554-1EBD-D844-AF58-8D25622A0B93}" presName="levelTx" presStyleLbl="revTx" presStyleIdx="0" presStyleCnt="0">
        <dgm:presLayoutVars>
          <dgm:chMax val="1"/>
          <dgm:bulletEnabled val="1"/>
        </dgm:presLayoutVars>
      </dgm:prSet>
      <dgm:spPr/>
    </dgm:pt>
    <dgm:pt modelId="{5FAC622A-B531-0848-9F7B-12B5194AD588}" type="pres">
      <dgm:prSet presAssocID="{3A114F6B-0AA0-3444-8E30-ADD3CF5E1458}" presName="Name8" presStyleCnt="0"/>
      <dgm:spPr/>
    </dgm:pt>
    <dgm:pt modelId="{25D82993-10C8-7245-8C9A-266CF33C2F4F}" type="pres">
      <dgm:prSet presAssocID="{3A114F6B-0AA0-3444-8E30-ADD3CF5E1458}" presName="level" presStyleLbl="node1" presStyleIdx="4" presStyleCnt="5">
        <dgm:presLayoutVars>
          <dgm:chMax val="1"/>
          <dgm:bulletEnabled val="1"/>
        </dgm:presLayoutVars>
      </dgm:prSet>
      <dgm:spPr/>
    </dgm:pt>
    <dgm:pt modelId="{4BA558B4-8782-794C-B3A4-CB93F86E9CB0}" type="pres">
      <dgm:prSet presAssocID="{3A114F6B-0AA0-3444-8E30-ADD3CF5E1458}" presName="levelTx" presStyleLbl="revTx" presStyleIdx="0" presStyleCnt="0">
        <dgm:presLayoutVars>
          <dgm:chMax val="1"/>
          <dgm:bulletEnabled val="1"/>
        </dgm:presLayoutVars>
      </dgm:prSet>
      <dgm:spPr/>
    </dgm:pt>
  </dgm:ptLst>
  <dgm:cxnLst>
    <dgm:cxn modelId="{7F578E16-4E00-3648-A166-22DCEE17EA7B}" srcId="{19E4D487-2610-3449-8979-532A304EB823}" destId="{C83AF554-1EBD-D844-AF58-8D25622A0B93}" srcOrd="3" destOrd="0" parTransId="{DF7A45BC-9E70-B845-8444-A5F14591FF89}" sibTransId="{D4C4880B-A852-E043-AA90-4AA96C32DE73}"/>
    <dgm:cxn modelId="{288A9524-BCA2-F147-8290-4B9D2DCDA9EA}" type="presOf" srcId="{F02FAD22-8168-4B49-86B3-4102E1603FFE}" destId="{ED9666E5-3592-524A-A197-CAA41FAF5F69}" srcOrd="1" destOrd="0" presId="urn:microsoft.com/office/officeart/2005/8/layout/pyramid3"/>
    <dgm:cxn modelId="{5419FE36-124A-D245-AF07-18ECD030F405}" srcId="{19E4D487-2610-3449-8979-532A304EB823}" destId="{D5000305-C419-9C4B-8365-4D7B19879250}" srcOrd="1" destOrd="0" parTransId="{257BF27B-0B90-FE46-8E57-E309D9D906B6}" sibTransId="{932F18B4-B82B-264D-A1C5-C0BA7C42FE47}"/>
    <dgm:cxn modelId="{067FFA48-15F1-0F41-96D7-3EC18709C14F}" type="presOf" srcId="{3A114F6B-0AA0-3444-8E30-ADD3CF5E1458}" destId="{25D82993-10C8-7245-8C9A-266CF33C2F4F}" srcOrd="0" destOrd="0" presId="urn:microsoft.com/office/officeart/2005/8/layout/pyramid3"/>
    <dgm:cxn modelId="{971BAA4B-01C1-FF47-88C9-BED94DF03E4F}" type="presOf" srcId="{C83AF554-1EBD-D844-AF58-8D25622A0B93}" destId="{CEF37D23-9355-8146-A5E5-1DC6DCCD9760}" srcOrd="0" destOrd="0" presId="urn:microsoft.com/office/officeart/2005/8/layout/pyramid3"/>
    <dgm:cxn modelId="{F7DA746B-4D44-E34C-A104-82E26737FC28}" type="presOf" srcId="{C3971B76-3594-BE47-907D-391C3B55156F}" destId="{1C3B444E-D9DD-F847-92B6-E09F11831281}" srcOrd="1" destOrd="0" presId="urn:microsoft.com/office/officeart/2005/8/layout/pyramid3"/>
    <dgm:cxn modelId="{E43C3876-EBD3-E04C-9F0C-88730194354B}" type="presOf" srcId="{3A114F6B-0AA0-3444-8E30-ADD3CF5E1458}" destId="{4BA558B4-8782-794C-B3A4-CB93F86E9CB0}" srcOrd="1" destOrd="0" presId="urn:microsoft.com/office/officeart/2005/8/layout/pyramid3"/>
    <dgm:cxn modelId="{761DB59E-9D62-D94C-9EAF-3B8156827FFC}" type="presOf" srcId="{C3971B76-3594-BE47-907D-391C3B55156F}" destId="{2469DB52-46AA-0D44-9C31-26346B1AE016}" srcOrd="0" destOrd="0" presId="urn:microsoft.com/office/officeart/2005/8/layout/pyramid3"/>
    <dgm:cxn modelId="{66B32EB4-A4B2-964A-9C4C-F8ACD19467A1}" type="presOf" srcId="{F02FAD22-8168-4B49-86B3-4102E1603FFE}" destId="{D04F1954-B3B9-4C4B-86E7-758D7ABA2B8D}" srcOrd="0" destOrd="0" presId="urn:microsoft.com/office/officeart/2005/8/layout/pyramid3"/>
    <dgm:cxn modelId="{5FBE11BA-0C50-2A47-A9ED-E337C8ECCB7A}" type="presOf" srcId="{D5000305-C419-9C4B-8365-4D7B19879250}" destId="{6E9261F6-2901-974B-88CE-D5AF4ACB2CA8}" srcOrd="0" destOrd="0" presId="urn:microsoft.com/office/officeart/2005/8/layout/pyramid3"/>
    <dgm:cxn modelId="{01643ECD-44E3-2543-BF9C-B1595CAAC196}" type="presOf" srcId="{19E4D487-2610-3449-8979-532A304EB823}" destId="{250AE70E-DE2A-0944-BD10-F934517A7060}" srcOrd="0" destOrd="0" presId="urn:microsoft.com/office/officeart/2005/8/layout/pyramid3"/>
    <dgm:cxn modelId="{E5AD60D3-D1B7-7D40-A394-57F7C7AB331F}" type="presOf" srcId="{D5000305-C419-9C4B-8365-4D7B19879250}" destId="{1735C245-AB0A-3D41-A9C1-70B89CD30176}" srcOrd="1" destOrd="0" presId="urn:microsoft.com/office/officeart/2005/8/layout/pyramid3"/>
    <dgm:cxn modelId="{86FCB3D7-09EE-0645-B569-DEB338F09D55}" srcId="{19E4D487-2610-3449-8979-532A304EB823}" destId="{F02FAD22-8168-4B49-86B3-4102E1603FFE}" srcOrd="0" destOrd="0" parTransId="{C5BA6E4E-795E-B84D-BFB6-AA848CEE35B5}" sibTransId="{44DCA4E9-4314-B34E-9CD0-6A1250B0197A}"/>
    <dgm:cxn modelId="{FF5FC8DB-9118-E94B-A5B0-991B8FEFCE38}" srcId="{19E4D487-2610-3449-8979-532A304EB823}" destId="{C3971B76-3594-BE47-907D-391C3B55156F}" srcOrd="2" destOrd="0" parTransId="{FF458DF1-0FA7-3D40-B569-C3E667C0D973}" sibTransId="{1B4125BC-D904-C04E-B441-53EBDEDAD683}"/>
    <dgm:cxn modelId="{BF7F47DF-B826-DF49-A803-9D940A0E1A2C}" type="presOf" srcId="{C83AF554-1EBD-D844-AF58-8D25622A0B93}" destId="{7F738FDC-992E-FD46-BB44-1A4F0E43F800}" srcOrd="1" destOrd="0" presId="urn:microsoft.com/office/officeart/2005/8/layout/pyramid3"/>
    <dgm:cxn modelId="{9107A4F9-1AA1-A34D-828E-650B5743CFC9}" srcId="{19E4D487-2610-3449-8979-532A304EB823}" destId="{3A114F6B-0AA0-3444-8E30-ADD3CF5E1458}" srcOrd="4" destOrd="0" parTransId="{A1CF93E7-1CB1-4E43-8BEA-241CB2CFEB09}" sibTransId="{B981B839-2D21-F74C-AB94-809602EEBA69}"/>
    <dgm:cxn modelId="{C7CFCEC1-5A1B-1F4C-99C1-E9F2D7130B9C}" type="presParOf" srcId="{250AE70E-DE2A-0944-BD10-F934517A7060}" destId="{FDF71A0E-9D66-A645-A443-A349CDD15E01}" srcOrd="0" destOrd="0" presId="urn:microsoft.com/office/officeart/2005/8/layout/pyramid3"/>
    <dgm:cxn modelId="{2CE4634A-5EEC-EB42-9D66-30E2A70400F3}" type="presParOf" srcId="{FDF71A0E-9D66-A645-A443-A349CDD15E01}" destId="{D04F1954-B3B9-4C4B-86E7-758D7ABA2B8D}" srcOrd="0" destOrd="0" presId="urn:microsoft.com/office/officeart/2005/8/layout/pyramid3"/>
    <dgm:cxn modelId="{3A5C72B5-D1F8-C64C-919D-1D82BB6D942E}" type="presParOf" srcId="{FDF71A0E-9D66-A645-A443-A349CDD15E01}" destId="{ED9666E5-3592-524A-A197-CAA41FAF5F69}" srcOrd="1" destOrd="0" presId="urn:microsoft.com/office/officeart/2005/8/layout/pyramid3"/>
    <dgm:cxn modelId="{E5A01DA5-1D8B-9C40-9803-99BE40DB14BF}" type="presParOf" srcId="{250AE70E-DE2A-0944-BD10-F934517A7060}" destId="{2430261B-97EB-A643-8BC1-87DEC22B1D52}" srcOrd="1" destOrd="0" presId="urn:microsoft.com/office/officeart/2005/8/layout/pyramid3"/>
    <dgm:cxn modelId="{F646558F-96FE-0B43-AB4A-FA592E56727A}" type="presParOf" srcId="{2430261B-97EB-A643-8BC1-87DEC22B1D52}" destId="{6E9261F6-2901-974B-88CE-D5AF4ACB2CA8}" srcOrd="0" destOrd="0" presId="urn:microsoft.com/office/officeart/2005/8/layout/pyramid3"/>
    <dgm:cxn modelId="{60729CEF-9C01-2744-8256-39393DF251B4}" type="presParOf" srcId="{2430261B-97EB-A643-8BC1-87DEC22B1D52}" destId="{1735C245-AB0A-3D41-A9C1-70B89CD30176}" srcOrd="1" destOrd="0" presId="urn:microsoft.com/office/officeart/2005/8/layout/pyramid3"/>
    <dgm:cxn modelId="{08109AAD-898C-8F42-B35E-8142B581B197}" type="presParOf" srcId="{250AE70E-DE2A-0944-BD10-F934517A7060}" destId="{28612287-F16D-2942-8F73-3A26D3EAEBCA}" srcOrd="2" destOrd="0" presId="urn:microsoft.com/office/officeart/2005/8/layout/pyramid3"/>
    <dgm:cxn modelId="{80E82A33-1F01-844A-8DF0-41CE72806973}" type="presParOf" srcId="{28612287-F16D-2942-8F73-3A26D3EAEBCA}" destId="{2469DB52-46AA-0D44-9C31-26346B1AE016}" srcOrd="0" destOrd="0" presId="urn:microsoft.com/office/officeart/2005/8/layout/pyramid3"/>
    <dgm:cxn modelId="{336988A8-3420-174A-8782-F5E9A99EE970}" type="presParOf" srcId="{28612287-F16D-2942-8F73-3A26D3EAEBCA}" destId="{1C3B444E-D9DD-F847-92B6-E09F11831281}" srcOrd="1" destOrd="0" presId="urn:microsoft.com/office/officeart/2005/8/layout/pyramid3"/>
    <dgm:cxn modelId="{EF6B124C-EB63-DF4E-8812-D0B6DC6BD0C9}" type="presParOf" srcId="{250AE70E-DE2A-0944-BD10-F934517A7060}" destId="{A5BD807A-317E-D74E-A429-DEAA05156DA2}" srcOrd="3" destOrd="0" presId="urn:microsoft.com/office/officeart/2005/8/layout/pyramid3"/>
    <dgm:cxn modelId="{4AFD3FB0-5184-AB43-BA12-3314653ACD3E}" type="presParOf" srcId="{A5BD807A-317E-D74E-A429-DEAA05156DA2}" destId="{CEF37D23-9355-8146-A5E5-1DC6DCCD9760}" srcOrd="0" destOrd="0" presId="urn:microsoft.com/office/officeart/2005/8/layout/pyramid3"/>
    <dgm:cxn modelId="{86E40177-6629-2245-AB21-A52AC2D54B85}" type="presParOf" srcId="{A5BD807A-317E-D74E-A429-DEAA05156DA2}" destId="{7F738FDC-992E-FD46-BB44-1A4F0E43F800}" srcOrd="1" destOrd="0" presId="urn:microsoft.com/office/officeart/2005/8/layout/pyramid3"/>
    <dgm:cxn modelId="{9B0CBF01-4FC1-0240-BD74-DC4FA39EE566}" type="presParOf" srcId="{250AE70E-DE2A-0944-BD10-F934517A7060}" destId="{5FAC622A-B531-0848-9F7B-12B5194AD588}" srcOrd="4" destOrd="0" presId="urn:microsoft.com/office/officeart/2005/8/layout/pyramid3"/>
    <dgm:cxn modelId="{B3E405F9-D7D7-E048-A5D6-93035D830869}" type="presParOf" srcId="{5FAC622A-B531-0848-9F7B-12B5194AD588}" destId="{25D82993-10C8-7245-8C9A-266CF33C2F4F}" srcOrd="0" destOrd="0" presId="urn:microsoft.com/office/officeart/2005/8/layout/pyramid3"/>
    <dgm:cxn modelId="{B4B18323-6B5C-144A-A110-3535E7EDD567}" type="presParOf" srcId="{5FAC622A-B531-0848-9F7B-12B5194AD588}" destId="{4BA558B4-8782-794C-B3A4-CB93F86E9CB0}"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E4D487-2610-3449-8979-532A304EB823}" type="doc">
      <dgm:prSet loTypeId="urn:microsoft.com/office/officeart/2005/8/layout/pyramid3" loCatId="" qsTypeId="urn:microsoft.com/office/officeart/2005/8/quickstyle/simple1" qsCatId="simple" csTypeId="urn:microsoft.com/office/officeart/2005/8/colors/accent1_2" csCatId="accent1" phldr="1"/>
      <dgm:spPr/>
      <dgm:t>
        <a:bodyPr/>
        <a:lstStyle/>
        <a:p>
          <a:endParaRPr lang="en-US"/>
        </a:p>
      </dgm:t>
    </dgm:pt>
    <dgm:pt modelId="{F02FAD22-8168-4B49-86B3-4102E1603FFE}">
      <dgm:prSet phldrT="[Text]"/>
      <dgm:spPr>
        <a:gradFill rotWithShape="0">
          <a:gsLst>
            <a:gs pos="97000">
              <a:schemeClr val="accent1">
                <a:alpha val="24000"/>
              </a:schemeClr>
            </a:gs>
            <a:gs pos="100000">
              <a:schemeClr val="bg2">
                <a:shade val="98000"/>
                <a:satMod val="120000"/>
                <a:lumMod val="98000"/>
              </a:schemeClr>
            </a:gs>
          </a:gsLst>
          <a:path path="circle">
            <a:fillToRect l="50000" t="50000" r="100000" b="100000"/>
          </a:path>
        </a:gradFill>
      </dgm:spPr>
      <dgm:t>
        <a:bodyPr/>
        <a:lstStyle/>
        <a:p>
          <a:endParaRPr lang="en-US" dirty="0"/>
        </a:p>
      </dgm:t>
    </dgm:pt>
    <dgm:pt modelId="{C5BA6E4E-795E-B84D-BFB6-AA848CEE35B5}" type="parTrans" cxnId="{86FCB3D7-09EE-0645-B569-DEB338F09D55}">
      <dgm:prSet/>
      <dgm:spPr/>
      <dgm:t>
        <a:bodyPr/>
        <a:lstStyle/>
        <a:p>
          <a:endParaRPr lang="en-US"/>
        </a:p>
      </dgm:t>
    </dgm:pt>
    <dgm:pt modelId="{44DCA4E9-4314-B34E-9CD0-6A1250B0197A}" type="sibTrans" cxnId="{86FCB3D7-09EE-0645-B569-DEB338F09D55}">
      <dgm:prSet/>
      <dgm:spPr/>
      <dgm:t>
        <a:bodyPr/>
        <a:lstStyle/>
        <a:p>
          <a:endParaRPr lang="en-US"/>
        </a:p>
      </dgm:t>
    </dgm:pt>
    <dgm:pt modelId="{C83AF554-1EBD-D844-AF58-8D25622A0B93}">
      <dgm:prSet/>
      <dgm:spPr>
        <a:gradFill rotWithShape="0">
          <a:gsLst>
            <a:gs pos="97000">
              <a:schemeClr val="accent1">
                <a:alpha val="24374"/>
              </a:schemeClr>
            </a:gs>
            <a:gs pos="100000">
              <a:schemeClr val="bg2">
                <a:shade val="98000"/>
                <a:satMod val="120000"/>
                <a:lumMod val="98000"/>
              </a:schemeClr>
            </a:gs>
          </a:gsLst>
          <a:path path="circle">
            <a:fillToRect l="50000" t="50000" r="100000" b="100000"/>
          </a:path>
        </a:gradFill>
      </dgm:spPr>
      <dgm:t>
        <a:bodyPr/>
        <a:lstStyle/>
        <a:p>
          <a:endParaRPr lang="en-US" dirty="0"/>
        </a:p>
      </dgm:t>
    </dgm:pt>
    <dgm:pt modelId="{DF7A45BC-9E70-B845-8444-A5F14591FF89}" type="parTrans" cxnId="{7F578E16-4E00-3648-A166-22DCEE17EA7B}">
      <dgm:prSet/>
      <dgm:spPr/>
      <dgm:t>
        <a:bodyPr/>
        <a:lstStyle/>
        <a:p>
          <a:endParaRPr lang="en-US"/>
        </a:p>
      </dgm:t>
    </dgm:pt>
    <dgm:pt modelId="{D4C4880B-A852-E043-AA90-4AA96C32DE73}" type="sibTrans" cxnId="{7F578E16-4E00-3648-A166-22DCEE17EA7B}">
      <dgm:prSet/>
      <dgm:spPr/>
      <dgm:t>
        <a:bodyPr/>
        <a:lstStyle/>
        <a:p>
          <a:endParaRPr lang="en-US"/>
        </a:p>
      </dgm:t>
    </dgm:pt>
    <dgm:pt modelId="{3A114F6B-0AA0-3444-8E30-ADD3CF5E1458}">
      <dgm:prSet/>
      <dgm:spPr>
        <a:gradFill rotWithShape="0">
          <a:gsLst>
            <a:gs pos="92000">
              <a:schemeClr val="accent1"/>
            </a:gs>
            <a:gs pos="100000">
              <a:schemeClr val="bg2">
                <a:shade val="98000"/>
                <a:satMod val="120000"/>
                <a:lumMod val="98000"/>
              </a:schemeClr>
            </a:gs>
          </a:gsLst>
          <a:path path="circle">
            <a:fillToRect l="50000" t="50000" r="100000" b="100000"/>
          </a:path>
        </a:gradFill>
      </dgm:spPr>
      <dgm:t>
        <a:bodyPr/>
        <a:lstStyle/>
        <a:p>
          <a:endParaRPr lang="en-US" dirty="0"/>
        </a:p>
      </dgm:t>
    </dgm:pt>
    <dgm:pt modelId="{A1CF93E7-1CB1-4E43-8BEA-241CB2CFEB09}" type="parTrans" cxnId="{9107A4F9-1AA1-A34D-828E-650B5743CFC9}">
      <dgm:prSet/>
      <dgm:spPr/>
      <dgm:t>
        <a:bodyPr/>
        <a:lstStyle/>
        <a:p>
          <a:endParaRPr lang="en-US"/>
        </a:p>
      </dgm:t>
    </dgm:pt>
    <dgm:pt modelId="{B981B839-2D21-F74C-AB94-809602EEBA69}" type="sibTrans" cxnId="{9107A4F9-1AA1-A34D-828E-650B5743CFC9}">
      <dgm:prSet/>
      <dgm:spPr/>
      <dgm:t>
        <a:bodyPr/>
        <a:lstStyle/>
        <a:p>
          <a:endParaRPr lang="en-US"/>
        </a:p>
      </dgm:t>
    </dgm:pt>
    <dgm:pt modelId="{C3971B76-3594-BE47-907D-391C3B55156F}">
      <dgm:prSet/>
      <dgm:spPr>
        <a:gradFill rotWithShape="0">
          <a:gsLst>
            <a:gs pos="26000">
              <a:schemeClr val="accent1"/>
            </a:gs>
            <a:gs pos="100000">
              <a:schemeClr val="bg2">
                <a:shade val="98000"/>
                <a:satMod val="120000"/>
                <a:lumMod val="98000"/>
              </a:schemeClr>
            </a:gs>
          </a:gsLst>
          <a:path path="circle">
            <a:fillToRect l="50000" t="50000" r="100000" b="100000"/>
          </a:path>
        </a:gradFill>
      </dgm:spPr>
      <dgm:t>
        <a:bodyPr/>
        <a:lstStyle/>
        <a:p>
          <a:endParaRPr lang="en-US"/>
        </a:p>
      </dgm:t>
    </dgm:pt>
    <dgm:pt modelId="{FF458DF1-0FA7-3D40-B569-C3E667C0D973}" type="parTrans" cxnId="{FF5FC8DB-9118-E94B-A5B0-991B8FEFCE38}">
      <dgm:prSet/>
      <dgm:spPr/>
      <dgm:t>
        <a:bodyPr/>
        <a:lstStyle/>
        <a:p>
          <a:endParaRPr lang="en-US"/>
        </a:p>
      </dgm:t>
    </dgm:pt>
    <dgm:pt modelId="{1B4125BC-D904-C04E-B441-53EBDEDAD683}" type="sibTrans" cxnId="{FF5FC8DB-9118-E94B-A5B0-991B8FEFCE38}">
      <dgm:prSet/>
      <dgm:spPr/>
      <dgm:t>
        <a:bodyPr/>
        <a:lstStyle/>
        <a:p>
          <a:endParaRPr lang="en-US"/>
        </a:p>
      </dgm:t>
    </dgm:pt>
    <dgm:pt modelId="{D5000305-C419-9C4B-8365-4D7B19879250}">
      <dgm:prSet/>
      <dgm:spPr>
        <a:gradFill rotWithShape="0">
          <a:gsLst>
            <a:gs pos="16000">
              <a:schemeClr val="accent1"/>
            </a:gs>
            <a:gs pos="100000">
              <a:schemeClr val="bg2">
                <a:shade val="98000"/>
                <a:satMod val="120000"/>
                <a:lumMod val="98000"/>
              </a:schemeClr>
            </a:gs>
          </a:gsLst>
          <a:path path="circle">
            <a:fillToRect l="50000" t="50000" r="100000" b="100000"/>
          </a:path>
        </a:gradFill>
      </dgm:spPr>
      <dgm:t>
        <a:bodyPr/>
        <a:lstStyle/>
        <a:p>
          <a:endParaRPr lang="en-US"/>
        </a:p>
      </dgm:t>
    </dgm:pt>
    <dgm:pt modelId="{257BF27B-0B90-FE46-8E57-E309D9D906B6}" type="parTrans" cxnId="{5419FE36-124A-D245-AF07-18ECD030F405}">
      <dgm:prSet/>
      <dgm:spPr/>
      <dgm:t>
        <a:bodyPr/>
        <a:lstStyle/>
        <a:p>
          <a:endParaRPr lang="en-US"/>
        </a:p>
      </dgm:t>
    </dgm:pt>
    <dgm:pt modelId="{932F18B4-B82B-264D-A1C5-C0BA7C42FE47}" type="sibTrans" cxnId="{5419FE36-124A-D245-AF07-18ECD030F405}">
      <dgm:prSet/>
      <dgm:spPr/>
      <dgm:t>
        <a:bodyPr/>
        <a:lstStyle/>
        <a:p>
          <a:endParaRPr lang="en-US"/>
        </a:p>
      </dgm:t>
    </dgm:pt>
    <dgm:pt modelId="{250AE70E-DE2A-0944-BD10-F934517A7060}" type="pres">
      <dgm:prSet presAssocID="{19E4D487-2610-3449-8979-532A304EB823}" presName="Name0" presStyleCnt="0">
        <dgm:presLayoutVars>
          <dgm:dir/>
          <dgm:animLvl val="lvl"/>
          <dgm:resizeHandles val="exact"/>
        </dgm:presLayoutVars>
      </dgm:prSet>
      <dgm:spPr/>
    </dgm:pt>
    <dgm:pt modelId="{FDF71A0E-9D66-A645-A443-A349CDD15E01}" type="pres">
      <dgm:prSet presAssocID="{F02FAD22-8168-4B49-86B3-4102E1603FFE}" presName="Name8" presStyleCnt="0"/>
      <dgm:spPr/>
    </dgm:pt>
    <dgm:pt modelId="{D04F1954-B3B9-4C4B-86E7-758D7ABA2B8D}" type="pres">
      <dgm:prSet presAssocID="{F02FAD22-8168-4B49-86B3-4102E1603FFE}" presName="level" presStyleLbl="node1" presStyleIdx="0" presStyleCnt="5" custLinFactNeighborX="11842" custLinFactNeighborY="-43018">
        <dgm:presLayoutVars>
          <dgm:chMax val="1"/>
          <dgm:bulletEnabled val="1"/>
        </dgm:presLayoutVars>
      </dgm:prSet>
      <dgm:spPr/>
    </dgm:pt>
    <dgm:pt modelId="{ED9666E5-3592-524A-A197-CAA41FAF5F69}" type="pres">
      <dgm:prSet presAssocID="{F02FAD22-8168-4B49-86B3-4102E1603FFE}" presName="levelTx" presStyleLbl="revTx" presStyleIdx="0" presStyleCnt="0">
        <dgm:presLayoutVars>
          <dgm:chMax val="1"/>
          <dgm:bulletEnabled val="1"/>
        </dgm:presLayoutVars>
      </dgm:prSet>
      <dgm:spPr/>
    </dgm:pt>
    <dgm:pt modelId="{2430261B-97EB-A643-8BC1-87DEC22B1D52}" type="pres">
      <dgm:prSet presAssocID="{D5000305-C419-9C4B-8365-4D7B19879250}" presName="Name8" presStyleCnt="0"/>
      <dgm:spPr/>
    </dgm:pt>
    <dgm:pt modelId="{6E9261F6-2901-974B-88CE-D5AF4ACB2CA8}" type="pres">
      <dgm:prSet presAssocID="{D5000305-C419-9C4B-8365-4D7B19879250}" presName="level" presStyleLbl="node1" presStyleIdx="1" presStyleCnt="5">
        <dgm:presLayoutVars>
          <dgm:chMax val="1"/>
          <dgm:bulletEnabled val="1"/>
        </dgm:presLayoutVars>
      </dgm:prSet>
      <dgm:spPr/>
    </dgm:pt>
    <dgm:pt modelId="{1735C245-AB0A-3D41-A9C1-70B89CD30176}" type="pres">
      <dgm:prSet presAssocID="{D5000305-C419-9C4B-8365-4D7B19879250}" presName="levelTx" presStyleLbl="revTx" presStyleIdx="0" presStyleCnt="0">
        <dgm:presLayoutVars>
          <dgm:chMax val="1"/>
          <dgm:bulletEnabled val="1"/>
        </dgm:presLayoutVars>
      </dgm:prSet>
      <dgm:spPr/>
    </dgm:pt>
    <dgm:pt modelId="{28612287-F16D-2942-8F73-3A26D3EAEBCA}" type="pres">
      <dgm:prSet presAssocID="{C3971B76-3594-BE47-907D-391C3B55156F}" presName="Name8" presStyleCnt="0"/>
      <dgm:spPr/>
    </dgm:pt>
    <dgm:pt modelId="{2469DB52-46AA-0D44-9C31-26346B1AE016}" type="pres">
      <dgm:prSet presAssocID="{C3971B76-3594-BE47-907D-391C3B55156F}" presName="level" presStyleLbl="node1" presStyleIdx="2" presStyleCnt="5">
        <dgm:presLayoutVars>
          <dgm:chMax val="1"/>
          <dgm:bulletEnabled val="1"/>
        </dgm:presLayoutVars>
      </dgm:prSet>
      <dgm:spPr/>
    </dgm:pt>
    <dgm:pt modelId="{1C3B444E-D9DD-F847-92B6-E09F11831281}" type="pres">
      <dgm:prSet presAssocID="{C3971B76-3594-BE47-907D-391C3B55156F}" presName="levelTx" presStyleLbl="revTx" presStyleIdx="0" presStyleCnt="0">
        <dgm:presLayoutVars>
          <dgm:chMax val="1"/>
          <dgm:bulletEnabled val="1"/>
        </dgm:presLayoutVars>
      </dgm:prSet>
      <dgm:spPr/>
    </dgm:pt>
    <dgm:pt modelId="{A5BD807A-317E-D74E-A429-DEAA05156DA2}" type="pres">
      <dgm:prSet presAssocID="{C83AF554-1EBD-D844-AF58-8D25622A0B93}" presName="Name8" presStyleCnt="0"/>
      <dgm:spPr/>
    </dgm:pt>
    <dgm:pt modelId="{CEF37D23-9355-8146-A5E5-1DC6DCCD9760}" type="pres">
      <dgm:prSet presAssocID="{C83AF554-1EBD-D844-AF58-8D25622A0B93}" presName="level" presStyleLbl="node1" presStyleIdx="3" presStyleCnt="5">
        <dgm:presLayoutVars>
          <dgm:chMax val="1"/>
          <dgm:bulletEnabled val="1"/>
        </dgm:presLayoutVars>
      </dgm:prSet>
      <dgm:spPr/>
    </dgm:pt>
    <dgm:pt modelId="{7F738FDC-992E-FD46-BB44-1A4F0E43F800}" type="pres">
      <dgm:prSet presAssocID="{C83AF554-1EBD-D844-AF58-8D25622A0B93}" presName="levelTx" presStyleLbl="revTx" presStyleIdx="0" presStyleCnt="0">
        <dgm:presLayoutVars>
          <dgm:chMax val="1"/>
          <dgm:bulletEnabled val="1"/>
        </dgm:presLayoutVars>
      </dgm:prSet>
      <dgm:spPr/>
    </dgm:pt>
    <dgm:pt modelId="{5FAC622A-B531-0848-9F7B-12B5194AD588}" type="pres">
      <dgm:prSet presAssocID="{3A114F6B-0AA0-3444-8E30-ADD3CF5E1458}" presName="Name8" presStyleCnt="0"/>
      <dgm:spPr/>
    </dgm:pt>
    <dgm:pt modelId="{25D82993-10C8-7245-8C9A-266CF33C2F4F}" type="pres">
      <dgm:prSet presAssocID="{3A114F6B-0AA0-3444-8E30-ADD3CF5E1458}" presName="level" presStyleLbl="node1" presStyleIdx="4" presStyleCnt="5">
        <dgm:presLayoutVars>
          <dgm:chMax val="1"/>
          <dgm:bulletEnabled val="1"/>
        </dgm:presLayoutVars>
      </dgm:prSet>
      <dgm:spPr/>
    </dgm:pt>
    <dgm:pt modelId="{4BA558B4-8782-794C-B3A4-CB93F86E9CB0}" type="pres">
      <dgm:prSet presAssocID="{3A114F6B-0AA0-3444-8E30-ADD3CF5E1458}" presName="levelTx" presStyleLbl="revTx" presStyleIdx="0" presStyleCnt="0">
        <dgm:presLayoutVars>
          <dgm:chMax val="1"/>
          <dgm:bulletEnabled val="1"/>
        </dgm:presLayoutVars>
      </dgm:prSet>
      <dgm:spPr/>
    </dgm:pt>
  </dgm:ptLst>
  <dgm:cxnLst>
    <dgm:cxn modelId="{7F578E16-4E00-3648-A166-22DCEE17EA7B}" srcId="{19E4D487-2610-3449-8979-532A304EB823}" destId="{C83AF554-1EBD-D844-AF58-8D25622A0B93}" srcOrd="3" destOrd="0" parTransId="{DF7A45BC-9E70-B845-8444-A5F14591FF89}" sibTransId="{D4C4880B-A852-E043-AA90-4AA96C32DE73}"/>
    <dgm:cxn modelId="{288A9524-BCA2-F147-8290-4B9D2DCDA9EA}" type="presOf" srcId="{F02FAD22-8168-4B49-86B3-4102E1603FFE}" destId="{ED9666E5-3592-524A-A197-CAA41FAF5F69}" srcOrd="1" destOrd="0" presId="urn:microsoft.com/office/officeart/2005/8/layout/pyramid3"/>
    <dgm:cxn modelId="{5419FE36-124A-D245-AF07-18ECD030F405}" srcId="{19E4D487-2610-3449-8979-532A304EB823}" destId="{D5000305-C419-9C4B-8365-4D7B19879250}" srcOrd="1" destOrd="0" parTransId="{257BF27B-0B90-FE46-8E57-E309D9D906B6}" sibTransId="{932F18B4-B82B-264D-A1C5-C0BA7C42FE47}"/>
    <dgm:cxn modelId="{067FFA48-15F1-0F41-96D7-3EC18709C14F}" type="presOf" srcId="{3A114F6B-0AA0-3444-8E30-ADD3CF5E1458}" destId="{25D82993-10C8-7245-8C9A-266CF33C2F4F}" srcOrd="0" destOrd="0" presId="urn:microsoft.com/office/officeart/2005/8/layout/pyramid3"/>
    <dgm:cxn modelId="{971BAA4B-01C1-FF47-88C9-BED94DF03E4F}" type="presOf" srcId="{C83AF554-1EBD-D844-AF58-8D25622A0B93}" destId="{CEF37D23-9355-8146-A5E5-1DC6DCCD9760}" srcOrd="0" destOrd="0" presId="urn:microsoft.com/office/officeart/2005/8/layout/pyramid3"/>
    <dgm:cxn modelId="{F7DA746B-4D44-E34C-A104-82E26737FC28}" type="presOf" srcId="{C3971B76-3594-BE47-907D-391C3B55156F}" destId="{1C3B444E-D9DD-F847-92B6-E09F11831281}" srcOrd="1" destOrd="0" presId="urn:microsoft.com/office/officeart/2005/8/layout/pyramid3"/>
    <dgm:cxn modelId="{E43C3876-EBD3-E04C-9F0C-88730194354B}" type="presOf" srcId="{3A114F6B-0AA0-3444-8E30-ADD3CF5E1458}" destId="{4BA558B4-8782-794C-B3A4-CB93F86E9CB0}" srcOrd="1" destOrd="0" presId="urn:microsoft.com/office/officeart/2005/8/layout/pyramid3"/>
    <dgm:cxn modelId="{761DB59E-9D62-D94C-9EAF-3B8156827FFC}" type="presOf" srcId="{C3971B76-3594-BE47-907D-391C3B55156F}" destId="{2469DB52-46AA-0D44-9C31-26346B1AE016}" srcOrd="0" destOrd="0" presId="urn:microsoft.com/office/officeart/2005/8/layout/pyramid3"/>
    <dgm:cxn modelId="{66B32EB4-A4B2-964A-9C4C-F8ACD19467A1}" type="presOf" srcId="{F02FAD22-8168-4B49-86B3-4102E1603FFE}" destId="{D04F1954-B3B9-4C4B-86E7-758D7ABA2B8D}" srcOrd="0" destOrd="0" presId="urn:microsoft.com/office/officeart/2005/8/layout/pyramid3"/>
    <dgm:cxn modelId="{5FBE11BA-0C50-2A47-A9ED-E337C8ECCB7A}" type="presOf" srcId="{D5000305-C419-9C4B-8365-4D7B19879250}" destId="{6E9261F6-2901-974B-88CE-D5AF4ACB2CA8}" srcOrd="0" destOrd="0" presId="urn:microsoft.com/office/officeart/2005/8/layout/pyramid3"/>
    <dgm:cxn modelId="{01643ECD-44E3-2543-BF9C-B1595CAAC196}" type="presOf" srcId="{19E4D487-2610-3449-8979-532A304EB823}" destId="{250AE70E-DE2A-0944-BD10-F934517A7060}" srcOrd="0" destOrd="0" presId="urn:microsoft.com/office/officeart/2005/8/layout/pyramid3"/>
    <dgm:cxn modelId="{E5AD60D3-D1B7-7D40-A394-57F7C7AB331F}" type="presOf" srcId="{D5000305-C419-9C4B-8365-4D7B19879250}" destId="{1735C245-AB0A-3D41-A9C1-70B89CD30176}" srcOrd="1" destOrd="0" presId="urn:microsoft.com/office/officeart/2005/8/layout/pyramid3"/>
    <dgm:cxn modelId="{86FCB3D7-09EE-0645-B569-DEB338F09D55}" srcId="{19E4D487-2610-3449-8979-532A304EB823}" destId="{F02FAD22-8168-4B49-86B3-4102E1603FFE}" srcOrd="0" destOrd="0" parTransId="{C5BA6E4E-795E-B84D-BFB6-AA848CEE35B5}" sibTransId="{44DCA4E9-4314-B34E-9CD0-6A1250B0197A}"/>
    <dgm:cxn modelId="{FF5FC8DB-9118-E94B-A5B0-991B8FEFCE38}" srcId="{19E4D487-2610-3449-8979-532A304EB823}" destId="{C3971B76-3594-BE47-907D-391C3B55156F}" srcOrd="2" destOrd="0" parTransId="{FF458DF1-0FA7-3D40-B569-C3E667C0D973}" sibTransId="{1B4125BC-D904-C04E-B441-53EBDEDAD683}"/>
    <dgm:cxn modelId="{BF7F47DF-B826-DF49-A803-9D940A0E1A2C}" type="presOf" srcId="{C83AF554-1EBD-D844-AF58-8D25622A0B93}" destId="{7F738FDC-992E-FD46-BB44-1A4F0E43F800}" srcOrd="1" destOrd="0" presId="urn:microsoft.com/office/officeart/2005/8/layout/pyramid3"/>
    <dgm:cxn modelId="{9107A4F9-1AA1-A34D-828E-650B5743CFC9}" srcId="{19E4D487-2610-3449-8979-532A304EB823}" destId="{3A114F6B-0AA0-3444-8E30-ADD3CF5E1458}" srcOrd="4" destOrd="0" parTransId="{A1CF93E7-1CB1-4E43-8BEA-241CB2CFEB09}" sibTransId="{B981B839-2D21-F74C-AB94-809602EEBA69}"/>
    <dgm:cxn modelId="{C7CFCEC1-5A1B-1F4C-99C1-E9F2D7130B9C}" type="presParOf" srcId="{250AE70E-DE2A-0944-BD10-F934517A7060}" destId="{FDF71A0E-9D66-A645-A443-A349CDD15E01}" srcOrd="0" destOrd="0" presId="urn:microsoft.com/office/officeart/2005/8/layout/pyramid3"/>
    <dgm:cxn modelId="{2CE4634A-5EEC-EB42-9D66-30E2A70400F3}" type="presParOf" srcId="{FDF71A0E-9D66-A645-A443-A349CDD15E01}" destId="{D04F1954-B3B9-4C4B-86E7-758D7ABA2B8D}" srcOrd="0" destOrd="0" presId="urn:microsoft.com/office/officeart/2005/8/layout/pyramid3"/>
    <dgm:cxn modelId="{3A5C72B5-D1F8-C64C-919D-1D82BB6D942E}" type="presParOf" srcId="{FDF71A0E-9D66-A645-A443-A349CDD15E01}" destId="{ED9666E5-3592-524A-A197-CAA41FAF5F69}" srcOrd="1" destOrd="0" presId="urn:microsoft.com/office/officeart/2005/8/layout/pyramid3"/>
    <dgm:cxn modelId="{E5A01DA5-1D8B-9C40-9803-99BE40DB14BF}" type="presParOf" srcId="{250AE70E-DE2A-0944-BD10-F934517A7060}" destId="{2430261B-97EB-A643-8BC1-87DEC22B1D52}" srcOrd="1" destOrd="0" presId="urn:microsoft.com/office/officeart/2005/8/layout/pyramid3"/>
    <dgm:cxn modelId="{F646558F-96FE-0B43-AB4A-FA592E56727A}" type="presParOf" srcId="{2430261B-97EB-A643-8BC1-87DEC22B1D52}" destId="{6E9261F6-2901-974B-88CE-D5AF4ACB2CA8}" srcOrd="0" destOrd="0" presId="urn:microsoft.com/office/officeart/2005/8/layout/pyramid3"/>
    <dgm:cxn modelId="{60729CEF-9C01-2744-8256-39393DF251B4}" type="presParOf" srcId="{2430261B-97EB-A643-8BC1-87DEC22B1D52}" destId="{1735C245-AB0A-3D41-A9C1-70B89CD30176}" srcOrd="1" destOrd="0" presId="urn:microsoft.com/office/officeart/2005/8/layout/pyramid3"/>
    <dgm:cxn modelId="{08109AAD-898C-8F42-B35E-8142B581B197}" type="presParOf" srcId="{250AE70E-DE2A-0944-BD10-F934517A7060}" destId="{28612287-F16D-2942-8F73-3A26D3EAEBCA}" srcOrd="2" destOrd="0" presId="urn:microsoft.com/office/officeart/2005/8/layout/pyramid3"/>
    <dgm:cxn modelId="{80E82A33-1F01-844A-8DF0-41CE72806973}" type="presParOf" srcId="{28612287-F16D-2942-8F73-3A26D3EAEBCA}" destId="{2469DB52-46AA-0D44-9C31-26346B1AE016}" srcOrd="0" destOrd="0" presId="urn:microsoft.com/office/officeart/2005/8/layout/pyramid3"/>
    <dgm:cxn modelId="{336988A8-3420-174A-8782-F5E9A99EE970}" type="presParOf" srcId="{28612287-F16D-2942-8F73-3A26D3EAEBCA}" destId="{1C3B444E-D9DD-F847-92B6-E09F11831281}" srcOrd="1" destOrd="0" presId="urn:microsoft.com/office/officeart/2005/8/layout/pyramid3"/>
    <dgm:cxn modelId="{EF6B124C-EB63-DF4E-8812-D0B6DC6BD0C9}" type="presParOf" srcId="{250AE70E-DE2A-0944-BD10-F934517A7060}" destId="{A5BD807A-317E-D74E-A429-DEAA05156DA2}" srcOrd="3" destOrd="0" presId="urn:microsoft.com/office/officeart/2005/8/layout/pyramid3"/>
    <dgm:cxn modelId="{4AFD3FB0-5184-AB43-BA12-3314653ACD3E}" type="presParOf" srcId="{A5BD807A-317E-D74E-A429-DEAA05156DA2}" destId="{CEF37D23-9355-8146-A5E5-1DC6DCCD9760}" srcOrd="0" destOrd="0" presId="urn:microsoft.com/office/officeart/2005/8/layout/pyramid3"/>
    <dgm:cxn modelId="{86E40177-6629-2245-AB21-A52AC2D54B85}" type="presParOf" srcId="{A5BD807A-317E-D74E-A429-DEAA05156DA2}" destId="{7F738FDC-992E-FD46-BB44-1A4F0E43F800}" srcOrd="1" destOrd="0" presId="urn:microsoft.com/office/officeart/2005/8/layout/pyramid3"/>
    <dgm:cxn modelId="{9B0CBF01-4FC1-0240-BD74-DC4FA39EE566}" type="presParOf" srcId="{250AE70E-DE2A-0944-BD10-F934517A7060}" destId="{5FAC622A-B531-0848-9F7B-12B5194AD588}" srcOrd="4" destOrd="0" presId="urn:microsoft.com/office/officeart/2005/8/layout/pyramid3"/>
    <dgm:cxn modelId="{B3E405F9-D7D7-E048-A5D6-93035D830869}" type="presParOf" srcId="{5FAC622A-B531-0848-9F7B-12B5194AD588}" destId="{25D82993-10C8-7245-8C9A-266CF33C2F4F}" srcOrd="0" destOrd="0" presId="urn:microsoft.com/office/officeart/2005/8/layout/pyramid3"/>
    <dgm:cxn modelId="{B4B18323-6B5C-144A-A110-3535E7EDD567}" type="presParOf" srcId="{5FAC622A-B531-0848-9F7B-12B5194AD588}" destId="{4BA558B4-8782-794C-B3A4-CB93F86E9CB0}"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F1954-B3B9-4C4B-86E7-758D7ABA2B8D}">
      <dsp:nvSpPr>
        <dsp:cNvPr id="0" name=""/>
        <dsp:cNvSpPr/>
      </dsp:nvSpPr>
      <dsp:spPr>
        <a:xfrm rot="10800000">
          <a:off x="0" y="0"/>
          <a:ext cx="3465095" cy="628382"/>
        </a:xfrm>
        <a:prstGeom prst="trapezoid">
          <a:avLst>
            <a:gd name="adj" fmla="val 55143"/>
          </a:avLst>
        </a:prstGeom>
        <a:gradFill rotWithShape="0">
          <a:gsLst>
            <a:gs pos="0">
              <a:schemeClr val="accent1"/>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606391" y="0"/>
        <a:ext cx="2252311" cy="628382"/>
      </dsp:txXfrm>
    </dsp:sp>
    <dsp:sp modelId="{6E9261F6-2901-974B-88CE-D5AF4ACB2CA8}">
      <dsp:nvSpPr>
        <dsp:cNvPr id="0" name=""/>
        <dsp:cNvSpPr/>
      </dsp:nvSpPr>
      <dsp:spPr>
        <a:xfrm rot="10800000">
          <a:off x="346509" y="628382"/>
          <a:ext cx="2772075" cy="628382"/>
        </a:xfrm>
        <a:prstGeom prst="trapezoid">
          <a:avLst>
            <a:gd name="adj" fmla="val 55143"/>
          </a:avLst>
        </a:prstGeom>
        <a:gradFill rotWithShape="0">
          <a:gsLst>
            <a:gs pos="16000">
              <a:schemeClr val="accent1"/>
            </a:gs>
            <a:gs pos="75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10800000">
        <a:off x="831622" y="628382"/>
        <a:ext cx="1801849" cy="628382"/>
      </dsp:txXfrm>
    </dsp:sp>
    <dsp:sp modelId="{2469DB52-46AA-0D44-9C31-26346B1AE016}">
      <dsp:nvSpPr>
        <dsp:cNvPr id="0" name=""/>
        <dsp:cNvSpPr/>
      </dsp:nvSpPr>
      <dsp:spPr>
        <a:xfrm rot="10800000">
          <a:off x="693019" y="1256765"/>
          <a:ext cx="2079057" cy="628382"/>
        </a:xfrm>
        <a:prstGeom prst="trapezoid">
          <a:avLst>
            <a:gd name="adj" fmla="val 55143"/>
          </a:avLst>
        </a:prstGeom>
        <a:gradFill rotWithShape="0">
          <a:gsLst>
            <a:gs pos="13000">
              <a:schemeClr val="accent1"/>
            </a:gs>
            <a:gs pos="67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10800000">
        <a:off x="1056853" y="1256765"/>
        <a:ext cx="1351387" cy="628382"/>
      </dsp:txXfrm>
    </dsp:sp>
    <dsp:sp modelId="{CEF37D23-9355-8146-A5E5-1DC6DCCD9760}">
      <dsp:nvSpPr>
        <dsp:cNvPr id="0" name=""/>
        <dsp:cNvSpPr/>
      </dsp:nvSpPr>
      <dsp:spPr>
        <a:xfrm rot="10800000">
          <a:off x="1039528" y="1885147"/>
          <a:ext cx="1386037" cy="628382"/>
        </a:xfrm>
        <a:prstGeom prst="trapezoid">
          <a:avLst>
            <a:gd name="adj" fmla="val 55143"/>
          </a:avLst>
        </a:prstGeom>
        <a:gradFill rotWithShape="0">
          <a:gsLst>
            <a:gs pos="15000">
              <a:schemeClr val="accent1"/>
            </a:gs>
            <a:gs pos="43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1282085" y="1885147"/>
        <a:ext cx="900924" cy="628382"/>
      </dsp:txXfrm>
    </dsp:sp>
    <dsp:sp modelId="{25D82993-10C8-7245-8C9A-266CF33C2F4F}">
      <dsp:nvSpPr>
        <dsp:cNvPr id="0" name=""/>
        <dsp:cNvSpPr/>
      </dsp:nvSpPr>
      <dsp:spPr>
        <a:xfrm rot="10800000">
          <a:off x="1386038" y="2513530"/>
          <a:ext cx="693018" cy="628382"/>
        </a:xfrm>
        <a:prstGeom prst="trapezoid">
          <a:avLst>
            <a:gd name="adj" fmla="val 55143"/>
          </a:avLst>
        </a:prstGeom>
        <a:gradFill rotWithShape="0">
          <a:gsLst>
            <a:gs pos="92000">
              <a:schemeClr val="accent1"/>
            </a:gs>
            <a:gs pos="82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1386038" y="2513530"/>
        <a:ext cx="693018" cy="628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F1954-B3B9-4C4B-86E7-758D7ABA2B8D}">
      <dsp:nvSpPr>
        <dsp:cNvPr id="0" name=""/>
        <dsp:cNvSpPr/>
      </dsp:nvSpPr>
      <dsp:spPr>
        <a:xfrm rot="10800000">
          <a:off x="0" y="0"/>
          <a:ext cx="3465095" cy="628382"/>
        </a:xfrm>
        <a:prstGeom prst="trapezoid">
          <a:avLst>
            <a:gd name="adj" fmla="val 55143"/>
          </a:avLst>
        </a:prstGeom>
        <a:gradFill rotWithShape="0">
          <a:gsLst>
            <a:gs pos="97000">
              <a:schemeClr val="accent1">
                <a:alpha val="24000"/>
              </a:schemeClr>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606391" y="0"/>
        <a:ext cx="2252311" cy="628382"/>
      </dsp:txXfrm>
    </dsp:sp>
    <dsp:sp modelId="{6E9261F6-2901-974B-88CE-D5AF4ACB2CA8}">
      <dsp:nvSpPr>
        <dsp:cNvPr id="0" name=""/>
        <dsp:cNvSpPr/>
      </dsp:nvSpPr>
      <dsp:spPr>
        <a:xfrm rot="10800000">
          <a:off x="346509" y="628382"/>
          <a:ext cx="2772075" cy="628382"/>
        </a:xfrm>
        <a:prstGeom prst="trapezoid">
          <a:avLst>
            <a:gd name="adj" fmla="val 55143"/>
          </a:avLst>
        </a:prstGeom>
        <a:gradFill rotWithShape="0">
          <a:gsLst>
            <a:gs pos="16000">
              <a:schemeClr val="accent1"/>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10800000">
        <a:off x="831622" y="628382"/>
        <a:ext cx="1801849" cy="628382"/>
      </dsp:txXfrm>
    </dsp:sp>
    <dsp:sp modelId="{2469DB52-46AA-0D44-9C31-26346B1AE016}">
      <dsp:nvSpPr>
        <dsp:cNvPr id="0" name=""/>
        <dsp:cNvSpPr/>
      </dsp:nvSpPr>
      <dsp:spPr>
        <a:xfrm rot="10800000">
          <a:off x="693019" y="1256765"/>
          <a:ext cx="2079057" cy="628382"/>
        </a:xfrm>
        <a:prstGeom prst="trapezoid">
          <a:avLst>
            <a:gd name="adj" fmla="val 55143"/>
          </a:avLst>
        </a:prstGeom>
        <a:gradFill rotWithShape="0">
          <a:gsLst>
            <a:gs pos="26000">
              <a:schemeClr val="accent1"/>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10800000">
        <a:off x="1056853" y="1256765"/>
        <a:ext cx="1351387" cy="628382"/>
      </dsp:txXfrm>
    </dsp:sp>
    <dsp:sp modelId="{CEF37D23-9355-8146-A5E5-1DC6DCCD9760}">
      <dsp:nvSpPr>
        <dsp:cNvPr id="0" name=""/>
        <dsp:cNvSpPr/>
      </dsp:nvSpPr>
      <dsp:spPr>
        <a:xfrm rot="10800000">
          <a:off x="1039528" y="1885147"/>
          <a:ext cx="1386037" cy="628382"/>
        </a:xfrm>
        <a:prstGeom prst="trapezoid">
          <a:avLst>
            <a:gd name="adj" fmla="val 55143"/>
          </a:avLst>
        </a:prstGeom>
        <a:gradFill rotWithShape="0">
          <a:gsLst>
            <a:gs pos="97000">
              <a:schemeClr val="accent1">
                <a:alpha val="24374"/>
              </a:schemeClr>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1282085" y="1885147"/>
        <a:ext cx="900924" cy="628382"/>
      </dsp:txXfrm>
    </dsp:sp>
    <dsp:sp modelId="{25D82993-10C8-7245-8C9A-266CF33C2F4F}">
      <dsp:nvSpPr>
        <dsp:cNvPr id="0" name=""/>
        <dsp:cNvSpPr/>
      </dsp:nvSpPr>
      <dsp:spPr>
        <a:xfrm rot="10800000">
          <a:off x="1386038" y="2513530"/>
          <a:ext cx="693018" cy="628382"/>
        </a:xfrm>
        <a:prstGeom prst="trapezoid">
          <a:avLst>
            <a:gd name="adj" fmla="val 55143"/>
          </a:avLst>
        </a:prstGeom>
        <a:gradFill rotWithShape="0">
          <a:gsLst>
            <a:gs pos="92000">
              <a:schemeClr val="accent1"/>
            </a:gs>
            <a:gs pos="100000">
              <a:schemeClr val="bg2">
                <a:shade val="98000"/>
                <a:satMod val="120000"/>
                <a:lumMod val="98000"/>
              </a:schemeClr>
            </a:gs>
          </a:gsLst>
          <a:path path="circle">
            <a:fillToRect l="50000" t="50000" r="100000" b="100000"/>
          </a:path>
        </a:gra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endParaRPr lang="en-US" sz="4000" kern="1200" dirty="0"/>
        </a:p>
      </dsp:txBody>
      <dsp:txXfrm rot="-10800000">
        <a:off x="1386038" y="2513530"/>
        <a:ext cx="693018" cy="62838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5"/>
        <p:cNvGrpSpPr/>
        <p:nvPr/>
      </p:nvGrpSpPr>
      <p:grpSpPr>
        <a:xfrm>
          <a:off x="0" y="0"/>
          <a:ext cx="0" cy="0"/>
          <a:chOff x="0" y="0"/>
          <a:chExt cx="0" cy="0"/>
        </a:xfrm>
      </p:grpSpPr>
      <p:sp>
        <p:nvSpPr>
          <p:cNvPr id="11346" name="Google Shape;11346;g1eb56c6a892_0_2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7" name="Google Shape;11347;g1eb56c6a892_0_2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FFD14-3655-F13E-DCD0-310200C66E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95991B-4498-0A04-BC85-2467047B5DD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4CC86F-5ECC-13AC-FDFD-7D0B730EB16C}"/>
              </a:ext>
            </a:extLst>
          </p:cNvPr>
          <p:cNvSpPr>
            <a:spLocks noGrp="1"/>
          </p:cNvSpPr>
          <p:nvPr>
            <p:ph type="body" idx="1"/>
          </p:nvPr>
        </p:nvSpPr>
        <p:spPr/>
        <p:txBody>
          <a:bodyPr/>
          <a:lstStyle/>
          <a:p>
            <a:r>
              <a:rPr lang="en-US" dirty="0"/>
              <a:t>Now we want to identify these customers who are viewing but not purchasing anything, we can see this view vs purchase plot. </a:t>
            </a:r>
          </a:p>
          <a:p>
            <a:r>
              <a:rPr lang="en-US" dirty="0"/>
              <a:t>On this green box, we can see people not viewing or purchasing at all, so not interacting at all. In our case view means clicking, so there should be better recommendation for them to click on an item.</a:t>
            </a:r>
          </a:p>
        </p:txBody>
      </p:sp>
    </p:spTree>
    <p:extLst>
      <p:ext uri="{BB962C8B-B14F-4D97-AF65-F5344CB8AC3E}">
        <p14:creationId xmlns:p14="http://schemas.microsoft.com/office/powerpoint/2010/main" val="392831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1AFF8360-1622-F86E-6665-7FAFA7F8579B}"/>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3F67E41D-604C-48C9-105A-5334FA7A61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E4997AA9-46C2-FF45-9679-45AC12666B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773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892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45CD5-2908-455C-3956-4002BB07FD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55169-D425-C200-A26B-979D330C42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2CE2894-02E3-4127-7957-9D049056E61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7308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49FEB-3DF9-3976-F193-718ABA50A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3CD63-8255-8192-A2C1-DC722C789ED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DC48CA-6587-5489-D940-B699D5A3DC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1977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8AB5C-3269-58A7-F366-2AB8202A3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B4E8C-B730-C6E1-EEEC-C1D2AE9CF9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AD64498-C376-BD66-C88E-AB4C93C3B4C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237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564A3E60-3CB2-85D3-69AC-3CD86FAD5D21}"/>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19C3E081-DDF1-EA25-ADA6-477A000D5C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14CEC48D-EFD1-10BB-554D-A6EE977F61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61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all new items user has interacted with in the test set, how many of them the rec system can predict.</a:t>
            </a:r>
          </a:p>
          <a:p>
            <a:r>
              <a:rPr lang="en-US" dirty="0"/>
              <a:t>Item item similarity works best for most cases, which also make sense because we tend to buy similar things.</a:t>
            </a:r>
          </a:p>
        </p:txBody>
      </p:sp>
    </p:spTree>
    <p:extLst>
      <p:ext uri="{BB962C8B-B14F-4D97-AF65-F5344CB8AC3E}">
        <p14:creationId xmlns:p14="http://schemas.microsoft.com/office/powerpoint/2010/main" val="344378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3D8AA-A40C-CFD8-64B3-80353EE22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F58E7E-2555-DAAC-3CB9-C226AB4EB9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3415C5-6C70-A4D0-535C-50EEB8CC45D4}"/>
              </a:ext>
            </a:extLst>
          </p:cNvPr>
          <p:cNvSpPr>
            <a:spLocks noGrp="1"/>
          </p:cNvSpPr>
          <p:nvPr>
            <p:ph type="body" idx="1"/>
          </p:nvPr>
        </p:nvSpPr>
        <p:spPr/>
        <p:txBody>
          <a:bodyPr/>
          <a:lstStyle/>
          <a:p>
            <a:r>
              <a:rPr lang="en-US" dirty="0"/>
              <a:t>Out of all new items user has interacted with in the test set, how many of them the rec system can predict.</a:t>
            </a:r>
          </a:p>
          <a:p>
            <a:r>
              <a:rPr lang="en-US" dirty="0"/>
              <a:t>Item item similarity works best for most cases, which also make sense because we tend to buy similar things.</a:t>
            </a:r>
          </a:p>
        </p:txBody>
      </p:sp>
    </p:spTree>
    <p:extLst>
      <p:ext uri="{BB962C8B-B14F-4D97-AF65-F5344CB8AC3E}">
        <p14:creationId xmlns:p14="http://schemas.microsoft.com/office/powerpoint/2010/main" val="2342431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23862bb13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23862bb13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ab22213a62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ab22213a62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Generally, in ecommerce view means impressions, that means </a:t>
            </a:r>
            <a:r>
              <a:rPr lang="en-US" b="0" i="0" dirty="0">
                <a:solidFill>
                  <a:srgbClr val="545D7E"/>
                </a:solidFill>
                <a:effectLst/>
                <a:latin typeface="Google Sans"/>
              </a:rPr>
              <a:t>every time a product is displayed on a page to a user, even if they don't click on it</a:t>
            </a:r>
            <a:endParaRPr lang="en-US" dirty="0"/>
          </a:p>
          <a:p>
            <a:r>
              <a:rPr lang="en-US" dirty="0"/>
              <a:t>Here View means user has clicked on the item, as given in the data description</a:t>
            </a:r>
          </a:p>
        </p:txBody>
      </p:sp>
    </p:spTree>
    <p:extLst>
      <p:ext uri="{BB962C8B-B14F-4D97-AF65-F5344CB8AC3E}">
        <p14:creationId xmlns:p14="http://schemas.microsoft.com/office/powerpoint/2010/main" val="2511820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69E29AA1-18D9-8C22-5C4F-6044AFF19911}"/>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C8ABEB6C-E897-BC67-7B53-D6041FFD6C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F21D4218-D46C-9D44-86BB-EE0E9CB01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263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A31ED66D-03F8-3F56-665B-BB439B46B4AA}"/>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DE9C6F10-6CA4-9F2F-792D-3CFC26A0A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3621D014-6B36-C1C8-3E43-BF422F3247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12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2F24BDE1-1E61-6D4D-EF55-206FA4B63F68}"/>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60D65AAC-268A-6571-1B81-E70AB522EE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C839C060-C9C7-70A5-FCDE-E2AAC1F341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009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a:extLst>
            <a:ext uri="{FF2B5EF4-FFF2-40B4-BE49-F238E27FC236}">
              <a16:creationId xmlns:a16="http://schemas.microsoft.com/office/drawing/2014/main" id="{AFD33006-0B3A-215E-651D-EA6F69E49EB9}"/>
            </a:ext>
          </a:extLst>
        </p:cNvPr>
        <p:cNvGrpSpPr/>
        <p:nvPr/>
      </p:nvGrpSpPr>
      <p:grpSpPr>
        <a:xfrm>
          <a:off x="0" y="0"/>
          <a:ext cx="0" cy="0"/>
          <a:chOff x="0" y="0"/>
          <a:chExt cx="0" cy="0"/>
        </a:xfrm>
      </p:grpSpPr>
      <p:sp>
        <p:nvSpPr>
          <p:cNvPr id="1998" name="Google Shape;1998;gac8245cecf_0_784:notes">
            <a:extLst>
              <a:ext uri="{FF2B5EF4-FFF2-40B4-BE49-F238E27FC236}">
                <a16:creationId xmlns:a16="http://schemas.microsoft.com/office/drawing/2014/main" id="{0B29E3D7-5EDE-BC8D-BFAC-A0237EF9A0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ac8245cecf_0_784:notes">
            <a:extLst>
              <a:ext uri="{FF2B5EF4-FFF2-40B4-BE49-F238E27FC236}">
                <a16:creationId xmlns:a16="http://schemas.microsoft.com/office/drawing/2014/main" id="{E8B996C3-EAE6-58AF-81AF-CCA160822F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might want to cluster our customers, to find who are the loyal customers? Who can be a potential customer?</a:t>
            </a:r>
            <a:endParaRPr dirty="0"/>
          </a:p>
        </p:txBody>
      </p:sp>
    </p:spTree>
    <p:extLst>
      <p:ext uri="{BB962C8B-B14F-4D97-AF65-F5344CB8AC3E}">
        <p14:creationId xmlns:p14="http://schemas.microsoft.com/office/powerpoint/2010/main" val="4232125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 want to see their activity, like how many days they have visited the website. How frequent are those visits? So for each visitor, we plot the average days between two visits vs number of days visited. </a:t>
            </a:r>
          </a:p>
          <a:p>
            <a:r>
              <a:rPr lang="en-US" dirty="0"/>
              <a:t>The bottom right </a:t>
            </a:r>
            <a:r>
              <a:rPr lang="en-US" dirty="0" err="1"/>
              <a:t>quandrant</a:t>
            </a:r>
            <a:r>
              <a:rPr lang="en-US" dirty="0"/>
              <a:t> shows the loyal </a:t>
            </a:r>
            <a:r>
              <a:rPr lang="en-US" dirty="0" err="1"/>
              <a:t>frequqnt</a:t>
            </a:r>
            <a:r>
              <a:rPr lang="en-US" dirty="0"/>
              <a:t> visitors, they have visited a lot with very little gap between visits.</a:t>
            </a:r>
          </a:p>
          <a:p>
            <a:r>
              <a:rPr lang="en-US" dirty="0"/>
              <a:t>However, the top left section has visited very less time and also with a </a:t>
            </a:r>
            <a:r>
              <a:rPr lang="en-US" dirty="0" err="1"/>
              <a:t>l,arge</a:t>
            </a:r>
            <a:r>
              <a:rPr lang="en-US" dirty="0"/>
              <a:t> gap. So, they are landing on our website but not visiting again, we might want to find why is there a lack of </a:t>
            </a:r>
            <a:r>
              <a:rPr lang="en-US" dirty="0" err="1"/>
              <a:t>engagememt</a:t>
            </a:r>
            <a:r>
              <a:rPr lang="en-US" dirty="0"/>
              <a:t>. </a:t>
            </a:r>
          </a:p>
        </p:txBody>
      </p:sp>
    </p:spTree>
    <p:extLst>
      <p:ext uri="{BB962C8B-B14F-4D97-AF65-F5344CB8AC3E}">
        <p14:creationId xmlns:p14="http://schemas.microsoft.com/office/powerpoint/2010/main" val="142585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23BB4-F7FA-AAC5-F0DC-C83A8E1E4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E6566-4702-F163-D51F-AFCAEA09B4D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BA47371-7F38-AC81-94B5-001D43D2082B}"/>
              </a:ext>
            </a:extLst>
          </p:cNvPr>
          <p:cNvSpPr>
            <a:spLocks noGrp="1"/>
          </p:cNvSpPr>
          <p:nvPr>
            <p:ph type="body" idx="1"/>
          </p:nvPr>
        </p:nvSpPr>
        <p:spPr/>
        <p:txBody>
          <a:bodyPr/>
          <a:lstStyle/>
          <a:p>
            <a:r>
              <a:rPr lang="en-US" dirty="0"/>
              <a:t>If we move </a:t>
            </a:r>
            <a:r>
              <a:rPr lang="en-US" dirty="0" err="1"/>
              <a:t>opur</a:t>
            </a:r>
            <a:r>
              <a:rPr lang="en-US" dirty="0"/>
              <a:t> focus to the paying customers, not just visitors, from the histogram of these purchases, we can see only a few users like 13k has actually made a purchase.</a:t>
            </a:r>
          </a:p>
          <a:p>
            <a:r>
              <a:rPr lang="en-US" dirty="0"/>
              <a:t>Also, only 39 people are responsible for 20% of total sales. We are not talking about monetary sales, it’s the number of items sold.</a:t>
            </a:r>
          </a:p>
        </p:txBody>
      </p:sp>
    </p:spTree>
    <p:extLst>
      <p:ext uri="{BB962C8B-B14F-4D97-AF65-F5344CB8AC3E}">
        <p14:creationId xmlns:p14="http://schemas.microsoft.com/office/powerpoint/2010/main" val="202848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D2D-E820-7A77-0C26-C0C304B33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0ACBE0-F1BE-F0FE-281F-BB80B86A6F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D8407-942F-7AD8-9C18-0AF56F6920B9}"/>
              </a:ext>
            </a:extLst>
          </p:cNvPr>
          <p:cNvSpPr>
            <a:spLocks noGrp="1"/>
          </p:cNvSpPr>
          <p:nvPr>
            <p:ph type="dt" sz="half" idx="10"/>
          </p:nvPr>
        </p:nvSpPr>
        <p:spPr/>
        <p:txBody>
          <a:bodyPr/>
          <a:lstStyle/>
          <a:p>
            <a:fld id="{A5B3650A-D96A-B245-A7C9-AA6D95C0476D}" type="datetimeFigureOut">
              <a:rPr lang="en-US" smtClean="0"/>
              <a:t>12/3/24</a:t>
            </a:fld>
            <a:endParaRPr lang="en-US"/>
          </a:p>
        </p:txBody>
      </p:sp>
      <p:sp>
        <p:nvSpPr>
          <p:cNvPr id="5" name="Footer Placeholder 4">
            <a:extLst>
              <a:ext uri="{FF2B5EF4-FFF2-40B4-BE49-F238E27FC236}">
                <a16:creationId xmlns:a16="http://schemas.microsoft.com/office/drawing/2014/main" id="{9CEFAA7C-B38D-3B48-4FE9-95C5D8C93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C59C4-C10B-B8F2-83FC-6A26AB5FFA78}"/>
              </a:ext>
            </a:extLst>
          </p:cNvPr>
          <p:cNvSpPr>
            <a:spLocks noGrp="1"/>
          </p:cNvSpPr>
          <p:nvPr>
            <p:ph type="sldNum" sz="quarter" idx="12"/>
          </p:nvPr>
        </p:nvSpPr>
        <p:spPr/>
        <p:txBody>
          <a:bodyPr/>
          <a:lstStyle/>
          <a:p>
            <a:fld id="{2F0A99C7-5060-2D4F-AE44-744727E9F1D7}" type="slidenum">
              <a:rPr lang="en-US" smtClean="0"/>
              <a:t>‹#›</a:t>
            </a:fld>
            <a:endParaRPr lang="en-US"/>
          </a:p>
        </p:txBody>
      </p:sp>
    </p:spTree>
    <p:extLst>
      <p:ext uri="{BB962C8B-B14F-4D97-AF65-F5344CB8AC3E}">
        <p14:creationId xmlns:p14="http://schemas.microsoft.com/office/powerpoint/2010/main" val="1911562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8.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3.png"/><Relationship Id="rId18" Type="http://schemas.openxmlformats.org/officeDocument/2006/relationships/image" Target="../media/image26.svg"/><Relationship Id="rId3" Type="http://schemas.openxmlformats.org/officeDocument/2006/relationships/diagramLayout" Target="../diagrams/layout2.xml"/><Relationship Id="rId21"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14.svg"/><Relationship Id="rId17" Type="http://schemas.openxmlformats.org/officeDocument/2006/relationships/image" Target="../media/image25.png"/><Relationship Id="rId2" Type="http://schemas.openxmlformats.org/officeDocument/2006/relationships/diagramData" Target="../diagrams/data2.xml"/><Relationship Id="rId16" Type="http://schemas.openxmlformats.org/officeDocument/2006/relationships/image" Target="../media/image16.svg"/><Relationship Id="rId20" Type="http://schemas.openxmlformats.org/officeDocument/2006/relationships/image" Target="../media/image28.svg"/><Relationship Id="rId1" Type="http://schemas.openxmlformats.org/officeDocument/2006/relationships/slideLayout" Target="../slideLayouts/slideLayout10.xml"/><Relationship Id="rId6" Type="http://schemas.microsoft.com/office/2007/relationships/diagramDrawing" Target="../diagrams/drawing2.xml"/><Relationship Id="rId11" Type="http://schemas.openxmlformats.org/officeDocument/2006/relationships/image" Target="../media/image13.png"/><Relationship Id="rId5" Type="http://schemas.openxmlformats.org/officeDocument/2006/relationships/diagramColors" Target="../diagrams/colors2.xml"/><Relationship Id="rId15" Type="http://schemas.openxmlformats.org/officeDocument/2006/relationships/image" Target="../media/image15.png"/><Relationship Id="rId10" Type="http://schemas.openxmlformats.org/officeDocument/2006/relationships/image" Target="../media/image22.svg"/><Relationship Id="rId19" Type="http://schemas.openxmlformats.org/officeDocument/2006/relationships/image" Target="../media/image27.png"/><Relationship Id="rId4" Type="http://schemas.openxmlformats.org/officeDocument/2006/relationships/diagramQuickStyle" Target="../diagrams/quickStyle2.xml"/><Relationship Id="rId9" Type="http://schemas.openxmlformats.org/officeDocument/2006/relationships/image" Target="../media/image21.png"/><Relationship Id="rId14" Type="http://schemas.openxmlformats.org/officeDocument/2006/relationships/image" Target="../media/image24.svg"/><Relationship Id="rId22"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0.svg"/><Relationship Id="rId11" Type="http://schemas.openxmlformats.org/officeDocument/2006/relationships/chart" Target="../charts/chart1.xml"/><Relationship Id="rId5" Type="http://schemas.openxmlformats.org/officeDocument/2006/relationships/image" Target="../media/image29.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48"/>
        <p:cNvGrpSpPr/>
        <p:nvPr/>
      </p:nvGrpSpPr>
      <p:grpSpPr>
        <a:xfrm>
          <a:off x="0" y="0"/>
          <a:ext cx="0" cy="0"/>
          <a:chOff x="0" y="0"/>
          <a:chExt cx="0" cy="0"/>
        </a:xfrm>
      </p:grpSpPr>
      <p:sp>
        <p:nvSpPr>
          <p:cNvPr id="11349" name="Google Shape;11349;p38"/>
          <p:cNvSpPr txBox="1">
            <a:spLocks noGrp="1"/>
          </p:cNvSpPr>
          <p:nvPr>
            <p:ph type="ctrTitle"/>
          </p:nvPr>
        </p:nvSpPr>
        <p:spPr>
          <a:xfrm>
            <a:off x="1048020" y="782035"/>
            <a:ext cx="61859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Personalized Ecommerce Recommendation</a:t>
            </a:r>
            <a:endParaRPr sz="4800" dirty="0"/>
          </a:p>
        </p:txBody>
      </p:sp>
      <p:sp>
        <p:nvSpPr>
          <p:cNvPr id="11350" name="Google Shape;11350;p38"/>
          <p:cNvSpPr txBox="1">
            <a:spLocks noGrp="1"/>
          </p:cNvSpPr>
          <p:nvPr>
            <p:ph type="subTitle" idx="1"/>
          </p:nvPr>
        </p:nvSpPr>
        <p:spPr>
          <a:xfrm>
            <a:off x="988670" y="2392135"/>
            <a:ext cx="1842820" cy="1493365"/>
          </a:xfrm>
          <a:prstGeom prst="rect">
            <a:avLst/>
          </a:prstGeom>
        </p:spPr>
        <p:txBody>
          <a:bodyPr spcFirstLastPara="1" wrap="square" lIns="91425" tIns="91425" rIns="91425" bIns="91425" anchor="t" anchorCtr="0">
            <a:noAutofit/>
          </a:bodyPr>
          <a:lstStyle/>
          <a:p>
            <a:pPr algn="l" rtl="0"/>
            <a:r>
              <a:rPr lang="en-US" sz="1800" b="0" i="0" u="none" strike="noStrike" dirty="0">
                <a:solidFill>
                  <a:srgbClr val="000000"/>
                </a:solidFill>
                <a:effectLst/>
                <a:latin typeface="Roboto" panose="02000000000000000000" pitchFamily="2" charset="0"/>
              </a:rPr>
              <a:t>Reya Sadhu</a:t>
            </a:r>
            <a:endParaRPr lang="en-US" b="0" dirty="0">
              <a:effectLst/>
            </a:endParaRPr>
          </a:p>
          <a:p>
            <a:pPr algn="l" rtl="0"/>
            <a:r>
              <a:rPr lang="en-US" sz="1800" b="0" i="0" u="none" strike="noStrike" dirty="0" err="1">
                <a:solidFill>
                  <a:srgbClr val="000000"/>
                </a:solidFill>
                <a:effectLst/>
                <a:latin typeface="Roboto" panose="02000000000000000000" pitchFamily="2" charset="0"/>
              </a:rPr>
              <a:t>Atharvraj</a:t>
            </a:r>
            <a:r>
              <a:rPr lang="en-US" sz="1800" b="0" i="0" u="none" strike="noStrike" dirty="0">
                <a:solidFill>
                  <a:srgbClr val="000000"/>
                </a:solidFill>
                <a:effectLst/>
                <a:latin typeface="Roboto" panose="02000000000000000000" pitchFamily="2" charset="0"/>
              </a:rPr>
              <a:t> Patil</a:t>
            </a:r>
            <a:endParaRPr lang="en-US" b="0" dirty="0">
              <a:effectLst/>
            </a:endParaRPr>
          </a:p>
          <a:p>
            <a:pPr algn="l" rtl="0"/>
            <a:r>
              <a:rPr lang="en-US" sz="1800" b="0" i="0" u="none" strike="noStrike" dirty="0">
                <a:solidFill>
                  <a:srgbClr val="000000"/>
                </a:solidFill>
                <a:effectLst/>
                <a:latin typeface="Roboto" panose="02000000000000000000" pitchFamily="2" charset="0"/>
              </a:rPr>
              <a:t>Arnav Kulkarni</a:t>
            </a:r>
            <a:endParaRPr lang="en-US" b="0" dirty="0">
              <a:effectLst/>
            </a:endParaRPr>
          </a:p>
          <a:p>
            <a:pPr algn="l" rtl="0"/>
            <a:r>
              <a:rPr lang="en-US" sz="1800" b="0" i="0" u="none" strike="noStrike" dirty="0">
                <a:solidFill>
                  <a:srgbClr val="000000"/>
                </a:solidFill>
                <a:effectLst/>
                <a:latin typeface="Roboto" panose="02000000000000000000" pitchFamily="2" charset="0"/>
              </a:rPr>
              <a:t>Allen Chen</a:t>
            </a:r>
            <a:endParaRPr lang="en-US" b="0" dirty="0">
              <a:effectLst/>
            </a:endParaRP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grpSp>
        <p:nvGrpSpPr>
          <p:cNvPr id="11351" name="Google Shape;11351;p38"/>
          <p:cNvGrpSpPr/>
          <p:nvPr/>
        </p:nvGrpSpPr>
        <p:grpSpPr>
          <a:xfrm>
            <a:off x="7772403" y="1"/>
            <a:ext cx="1371597" cy="5143500"/>
            <a:chOff x="6488954" y="0"/>
            <a:chExt cx="1371597" cy="5201457"/>
          </a:xfrm>
        </p:grpSpPr>
        <p:sp>
          <p:nvSpPr>
            <p:cNvPr id="11352" name="Google Shape;11352;p38"/>
            <p:cNvSpPr/>
            <p:nvPr/>
          </p:nvSpPr>
          <p:spPr>
            <a:xfrm flipH="1">
              <a:off x="6645851" y="0"/>
              <a:ext cx="1214700" cy="1217106"/>
            </a:xfrm>
            <a:custGeom>
              <a:avLst/>
              <a:gdLst/>
              <a:ahLst/>
              <a:cxnLst/>
              <a:rect l="l" t="t" r="r" b="b"/>
              <a:pathLst>
                <a:path w="3774" h="3774" extrusionOk="0">
                  <a:moveTo>
                    <a:pt x="3774" y="0"/>
                  </a:moveTo>
                  <a:cubicBezTo>
                    <a:pt x="0" y="0"/>
                    <a:pt x="0" y="0"/>
                    <a:pt x="0" y="0"/>
                  </a:cubicBezTo>
                  <a:cubicBezTo>
                    <a:pt x="0" y="3774"/>
                    <a:pt x="0" y="3774"/>
                    <a:pt x="0" y="3774"/>
                  </a:cubicBezTo>
                  <a:cubicBezTo>
                    <a:pt x="0" y="1690"/>
                    <a:pt x="1690" y="0"/>
                    <a:pt x="3774"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1353" name="Google Shape;11353;p38"/>
            <p:cNvGrpSpPr/>
            <p:nvPr/>
          </p:nvGrpSpPr>
          <p:grpSpPr>
            <a:xfrm>
              <a:off x="6488954" y="3862553"/>
              <a:ext cx="1371594" cy="1338904"/>
              <a:chOff x="4204572" y="2586038"/>
              <a:chExt cx="762717" cy="744539"/>
            </a:xfrm>
          </p:grpSpPr>
          <p:sp>
            <p:nvSpPr>
              <p:cNvPr id="11354" name="Google Shape;11354;p38"/>
              <p:cNvSpPr/>
              <p:nvPr/>
            </p:nvSpPr>
            <p:spPr>
              <a:xfrm>
                <a:off x="4204572" y="2586038"/>
                <a:ext cx="762715" cy="744538"/>
              </a:xfrm>
              <a:custGeom>
                <a:avLst/>
                <a:gdLst/>
                <a:ahLst/>
                <a:cxnLst/>
                <a:rect l="l" t="t" r="r" b="b"/>
                <a:pathLst>
                  <a:path w="3459" h="3459" extrusionOk="0">
                    <a:moveTo>
                      <a:pt x="0" y="3459"/>
                    </a:moveTo>
                    <a:cubicBezTo>
                      <a:pt x="76" y="3459"/>
                      <a:pt x="76" y="3459"/>
                      <a:pt x="76" y="3459"/>
                    </a:cubicBezTo>
                    <a:cubicBezTo>
                      <a:pt x="76" y="1594"/>
                      <a:pt x="1594" y="76"/>
                      <a:pt x="3459" y="76"/>
                    </a:cubicBezTo>
                    <a:cubicBezTo>
                      <a:pt x="3459" y="0"/>
                      <a:pt x="3459" y="0"/>
                      <a:pt x="3459" y="0"/>
                    </a:cubicBezTo>
                    <a:cubicBezTo>
                      <a:pt x="1552" y="0"/>
                      <a:pt x="0" y="1552"/>
                      <a:pt x="0" y="345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55" name="Google Shape;11355;p38"/>
              <p:cNvSpPr/>
              <p:nvPr/>
            </p:nvSpPr>
            <p:spPr>
              <a:xfrm>
                <a:off x="4292600" y="2655888"/>
                <a:ext cx="674686" cy="674686"/>
              </a:xfrm>
              <a:custGeom>
                <a:avLst/>
                <a:gdLst/>
                <a:ahLst/>
                <a:cxnLst/>
                <a:rect l="l" t="t" r="r" b="b"/>
                <a:pathLst>
                  <a:path w="3128" h="3128" extrusionOk="0">
                    <a:moveTo>
                      <a:pt x="0" y="3128"/>
                    </a:moveTo>
                    <a:cubicBezTo>
                      <a:pt x="76" y="3128"/>
                      <a:pt x="76" y="3128"/>
                      <a:pt x="76" y="3128"/>
                    </a:cubicBezTo>
                    <a:cubicBezTo>
                      <a:pt x="76" y="1445"/>
                      <a:pt x="1445" y="76"/>
                      <a:pt x="3128" y="76"/>
                    </a:cubicBezTo>
                    <a:cubicBezTo>
                      <a:pt x="3128" y="0"/>
                      <a:pt x="3128" y="0"/>
                      <a:pt x="3128" y="0"/>
                    </a:cubicBezTo>
                    <a:cubicBezTo>
                      <a:pt x="1403" y="0"/>
                      <a:pt x="0" y="1403"/>
                      <a:pt x="0" y="312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56" name="Google Shape;11356;p38"/>
              <p:cNvSpPr/>
              <p:nvPr/>
            </p:nvSpPr>
            <p:spPr>
              <a:xfrm>
                <a:off x="4359275" y="2724150"/>
                <a:ext cx="608014" cy="606423"/>
              </a:xfrm>
              <a:custGeom>
                <a:avLst/>
                <a:gdLst/>
                <a:ahLst/>
                <a:cxnLst/>
                <a:rect l="l" t="t" r="r" b="b"/>
                <a:pathLst>
                  <a:path w="2817" h="2817" extrusionOk="0">
                    <a:moveTo>
                      <a:pt x="0" y="2817"/>
                    </a:moveTo>
                    <a:cubicBezTo>
                      <a:pt x="76" y="2817"/>
                      <a:pt x="76" y="2817"/>
                      <a:pt x="76" y="2817"/>
                    </a:cubicBezTo>
                    <a:cubicBezTo>
                      <a:pt x="76" y="1305"/>
                      <a:pt x="1305" y="76"/>
                      <a:pt x="2817" y="76"/>
                    </a:cubicBezTo>
                    <a:cubicBezTo>
                      <a:pt x="2817" y="0"/>
                      <a:pt x="2817" y="0"/>
                      <a:pt x="2817" y="0"/>
                    </a:cubicBezTo>
                    <a:cubicBezTo>
                      <a:pt x="1263" y="0"/>
                      <a:pt x="0" y="1263"/>
                      <a:pt x="0" y="2817"/>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57" name="Google Shape;11357;p38"/>
              <p:cNvSpPr/>
              <p:nvPr/>
            </p:nvSpPr>
            <p:spPr>
              <a:xfrm>
                <a:off x="4422775" y="2787650"/>
                <a:ext cx="544511" cy="542923"/>
              </a:xfrm>
              <a:custGeom>
                <a:avLst/>
                <a:gdLst/>
                <a:ahLst/>
                <a:cxnLst/>
                <a:rect l="l" t="t" r="r" b="b"/>
                <a:pathLst>
                  <a:path w="2521" h="2521" extrusionOk="0">
                    <a:moveTo>
                      <a:pt x="0" y="2521"/>
                    </a:moveTo>
                    <a:cubicBezTo>
                      <a:pt x="76" y="2521"/>
                      <a:pt x="76" y="2521"/>
                      <a:pt x="76" y="2521"/>
                    </a:cubicBezTo>
                    <a:cubicBezTo>
                      <a:pt x="76" y="1173"/>
                      <a:pt x="1173" y="76"/>
                      <a:pt x="2521" y="76"/>
                    </a:cubicBezTo>
                    <a:cubicBezTo>
                      <a:pt x="2521" y="0"/>
                      <a:pt x="2521" y="0"/>
                      <a:pt x="2521" y="0"/>
                    </a:cubicBezTo>
                    <a:cubicBezTo>
                      <a:pt x="1131" y="0"/>
                      <a:pt x="0" y="1131"/>
                      <a:pt x="0" y="252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58" name="Google Shape;11358;p38"/>
              <p:cNvSpPr/>
              <p:nvPr/>
            </p:nvSpPr>
            <p:spPr>
              <a:xfrm>
                <a:off x="4487863" y="2852738"/>
                <a:ext cx="479426" cy="477835"/>
              </a:xfrm>
              <a:custGeom>
                <a:avLst/>
                <a:gdLst/>
                <a:ahLst/>
                <a:cxnLst/>
                <a:rect l="l" t="t" r="r" b="b"/>
                <a:pathLst>
                  <a:path w="2218" h="2218" extrusionOk="0">
                    <a:moveTo>
                      <a:pt x="0" y="2218"/>
                    </a:moveTo>
                    <a:cubicBezTo>
                      <a:pt x="76" y="2218"/>
                      <a:pt x="76" y="2218"/>
                      <a:pt x="76" y="2218"/>
                    </a:cubicBezTo>
                    <a:cubicBezTo>
                      <a:pt x="76" y="1037"/>
                      <a:pt x="1037" y="76"/>
                      <a:pt x="2218" y="76"/>
                    </a:cubicBezTo>
                    <a:cubicBezTo>
                      <a:pt x="2218" y="0"/>
                      <a:pt x="2218" y="0"/>
                      <a:pt x="2218" y="0"/>
                    </a:cubicBezTo>
                    <a:cubicBezTo>
                      <a:pt x="995" y="0"/>
                      <a:pt x="0" y="995"/>
                      <a:pt x="0" y="2218"/>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59" name="Google Shape;11359;p38"/>
              <p:cNvSpPr/>
              <p:nvPr/>
            </p:nvSpPr>
            <p:spPr>
              <a:xfrm>
                <a:off x="4546600" y="2911475"/>
                <a:ext cx="420686" cy="419100"/>
              </a:xfrm>
              <a:custGeom>
                <a:avLst/>
                <a:gdLst/>
                <a:ahLst/>
                <a:cxnLst/>
                <a:rect l="l" t="t" r="r" b="b"/>
                <a:pathLst>
                  <a:path w="1946" h="1946" extrusionOk="0">
                    <a:moveTo>
                      <a:pt x="0" y="1946"/>
                    </a:moveTo>
                    <a:cubicBezTo>
                      <a:pt x="76" y="1946"/>
                      <a:pt x="76" y="1946"/>
                      <a:pt x="76" y="1946"/>
                    </a:cubicBezTo>
                    <a:cubicBezTo>
                      <a:pt x="76" y="915"/>
                      <a:pt x="915" y="76"/>
                      <a:pt x="1946" y="76"/>
                    </a:cubicBezTo>
                    <a:cubicBezTo>
                      <a:pt x="1946" y="0"/>
                      <a:pt x="1946" y="0"/>
                      <a:pt x="1946" y="0"/>
                    </a:cubicBezTo>
                    <a:cubicBezTo>
                      <a:pt x="873" y="0"/>
                      <a:pt x="0" y="873"/>
                      <a:pt x="0" y="194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60" name="Google Shape;11360;p38"/>
              <p:cNvSpPr/>
              <p:nvPr/>
            </p:nvSpPr>
            <p:spPr>
              <a:xfrm>
                <a:off x="4610100" y="2974975"/>
                <a:ext cx="357186" cy="355601"/>
              </a:xfrm>
              <a:custGeom>
                <a:avLst/>
                <a:gdLst/>
                <a:ahLst/>
                <a:cxnLst/>
                <a:rect l="l" t="t" r="r" b="b"/>
                <a:pathLst>
                  <a:path w="1651" h="1651" extrusionOk="0">
                    <a:moveTo>
                      <a:pt x="0" y="1651"/>
                    </a:moveTo>
                    <a:cubicBezTo>
                      <a:pt x="76" y="1651"/>
                      <a:pt x="76" y="1651"/>
                      <a:pt x="76" y="1651"/>
                    </a:cubicBezTo>
                    <a:cubicBezTo>
                      <a:pt x="76" y="782"/>
                      <a:pt x="783" y="76"/>
                      <a:pt x="1651" y="76"/>
                    </a:cubicBezTo>
                    <a:cubicBezTo>
                      <a:pt x="1651" y="0"/>
                      <a:pt x="1651" y="0"/>
                      <a:pt x="1651" y="0"/>
                    </a:cubicBezTo>
                    <a:cubicBezTo>
                      <a:pt x="741" y="0"/>
                      <a:pt x="0" y="740"/>
                      <a:pt x="0" y="165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61" name="Google Shape;11361;p38"/>
              <p:cNvSpPr/>
              <p:nvPr/>
            </p:nvSpPr>
            <p:spPr>
              <a:xfrm>
                <a:off x="4672013" y="3036888"/>
                <a:ext cx="295274" cy="293689"/>
              </a:xfrm>
              <a:custGeom>
                <a:avLst/>
                <a:gdLst/>
                <a:ahLst/>
                <a:cxnLst/>
                <a:rect l="l" t="t" r="r" b="b"/>
                <a:pathLst>
                  <a:path w="1363" h="1363" extrusionOk="0">
                    <a:moveTo>
                      <a:pt x="0" y="1363"/>
                    </a:moveTo>
                    <a:cubicBezTo>
                      <a:pt x="77" y="1363"/>
                      <a:pt x="77" y="1363"/>
                      <a:pt x="77" y="1363"/>
                    </a:cubicBezTo>
                    <a:cubicBezTo>
                      <a:pt x="77" y="653"/>
                      <a:pt x="654" y="77"/>
                      <a:pt x="1363" y="77"/>
                    </a:cubicBezTo>
                    <a:cubicBezTo>
                      <a:pt x="1363" y="0"/>
                      <a:pt x="1363" y="0"/>
                      <a:pt x="1363" y="0"/>
                    </a:cubicBezTo>
                    <a:cubicBezTo>
                      <a:pt x="612" y="0"/>
                      <a:pt x="0" y="611"/>
                      <a:pt x="0" y="136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62" name="Google Shape;11362;p38"/>
              <p:cNvSpPr/>
              <p:nvPr/>
            </p:nvSpPr>
            <p:spPr>
              <a:xfrm>
                <a:off x="4743450" y="3108325"/>
                <a:ext cx="223838" cy="222249"/>
              </a:xfrm>
              <a:custGeom>
                <a:avLst/>
                <a:gdLst/>
                <a:ahLst/>
                <a:cxnLst/>
                <a:rect l="l" t="t" r="r" b="b"/>
                <a:pathLst>
                  <a:path w="1032" h="1032" extrusionOk="0">
                    <a:moveTo>
                      <a:pt x="0" y="1032"/>
                    </a:moveTo>
                    <a:cubicBezTo>
                      <a:pt x="76" y="1032"/>
                      <a:pt x="76" y="1032"/>
                      <a:pt x="76" y="1032"/>
                    </a:cubicBezTo>
                    <a:cubicBezTo>
                      <a:pt x="76" y="505"/>
                      <a:pt x="505" y="76"/>
                      <a:pt x="1032" y="76"/>
                    </a:cubicBezTo>
                    <a:cubicBezTo>
                      <a:pt x="1032" y="0"/>
                      <a:pt x="1032" y="0"/>
                      <a:pt x="1032" y="0"/>
                    </a:cubicBezTo>
                    <a:cubicBezTo>
                      <a:pt x="463" y="0"/>
                      <a:pt x="0" y="463"/>
                      <a:pt x="0" y="103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
        <p:nvSpPr>
          <p:cNvPr id="2" name="TextBox 1">
            <a:extLst>
              <a:ext uri="{FF2B5EF4-FFF2-40B4-BE49-F238E27FC236}">
                <a16:creationId xmlns:a16="http://schemas.microsoft.com/office/drawing/2014/main" id="{B2E629BB-90A8-DDC4-CA57-04FACCF5400F}"/>
              </a:ext>
            </a:extLst>
          </p:cNvPr>
          <p:cNvSpPr txBox="1"/>
          <p:nvPr/>
        </p:nvSpPr>
        <p:spPr>
          <a:xfrm>
            <a:off x="1048020" y="4467356"/>
            <a:ext cx="2753360" cy="307777"/>
          </a:xfrm>
          <a:prstGeom prst="rect">
            <a:avLst/>
          </a:prstGeom>
          <a:noFill/>
        </p:spPr>
        <p:txBody>
          <a:bodyPr wrap="square" rtlCol="0">
            <a:spAutoFit/>
          </a:bodyPr>
          <a:lstStyle/>
          <a:p>
            <a:r>
              <a:rPr lang="en-US" dirty="0">
                <a:latin typeface="Fira Sans" panose="020B0503050000020004" pitchFamily="34" charset="0"/>
              </a:rPr>
              <a:t>Date: 4</a:t>
            </a:r>
            <a:r>
              <a:rPr lang="en-US" baseline="30000" dirty="0">
                <a:latin typeface="Fira Sans" panose="020B0503050000020004" pitchFamily="34" charset="0"/>
              </a:rPr>
              <a:t>th</a:t>
            </a:r>
            <a:r>
              <a:rPr lang="en-US" dirty="0">
                <a:latin typeface="Fira Sans" panose="020B0503050000020004" pitchFamily="34" charset="0"/>
              </a:rPr>
              <a:t> December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07ADE3-C031-0529-05A0-F7307A533710}"/>
              </a:ext>
            </a:extLst>
          </p:cNvPr>
          <p:cNvSpPr txBox="1"/>
          <p:nvPr/>
        </p:nvSpPr>
        <p:spPr>
          <a:xfrm>
            <a:off x="6394450" y="113203"/>
            <a:ext cx="2566671" cy="2031325"/>
          </a:xfrm>
          <a:prstGeom prst="rect">
            <a:avLst/>
          </a:prstGeom>
          <a:noFill/>
        </p:spPr>
        <p:txBody>
          <a:bodyPr wrap="square" rtlCol="0">
            <a:spAutoFit/>
          </a:bodyPr>
          <a:lstStyle/>
          <a:p>
            <a:pPr marL="285750" indent="-285750">
              <a:buFont typeface="Arial" panose="020B0604020202020204" pitchFamily="34" charset="0"/>
              <a:buChar char="•"/>
            </a:pPr>
            <a:r>
              <a:rPr lang="en-US" sz="1050" b="1" dirty="0">
                <a:latin typeface="Fira Sans" panose="020B0503050000020004" pitchFamily="34" charset="0"/>
              </a:rPr>
              <a:t>Explains the weekly cycles!</a:t>
            </a:r>
          </a:p>
          <a:p>
            <a:endParaRPr lang="en-US" sz="1050" b="1" dirty="0">
              <a:latin typeface="Fira Sans" panose="020B0503050000020004" pitchFamily="34" charset="0"/>
            </a:endParaRPr>
          </a:p>
          <a:p>
            <a:pPr marL="285750" indent="-285750">
              <a:buFont typeface="Arial" panose="020B0604020202020204" pitchFamily="34" charset="0"/>
              <a:buChar char="•"/>
            </a:pPr>
            <a:r>
              <a:rPr lang="en-US" sz="1050" b="1" dirty="0">
                <a:latin typeface="Fira Sans" panose="020B0503050000020004" pitchFamily="34" charset="0"/>
              </a:rPr>
              <a:t>This is a normal phenomena in e-commerce: </a:t>
            </a:r>
            <a:r>
              <a:rPr lang="en-US" sz="1050" b="1" i="0" dirty="0">
                <a:solidFill>
                  <a:srgbClr val="282829"/>
                </a:solidFill>
                <a:effectLst/>
                <a:latin typeface="Fira Sans" panose="020B0503050000020004" pitchFamily="34" charset="0"/>
              </a:rPr>
              <a:t>lower engagement and sales on weekends</a:t>
            </a:r>
            <a:r>
              <a:rPr lang="en-US" sz="1050" b="1" dirty="0">
                <a:latin typeface="Fira Sans" panose="020B0503050000020004" pitchFamily="34" charset="0"/>
              </a:rPr>
              <a:t>!</a:t>
            </a:r>
          </a:p>
          <a:p>
            <a:endParaRPr lang="en-US" sz="1050" b="1" dirty="0">
              <a:latin typeface="Fira Sans" panose="020B0503050000020004" pitchFamily="34" charset="0"/>
            </a:endParaRPr>
          </a:p>
          <a:p>
            <a:pPr marL="285750" indent="-285750">
              <a:buFont typeface="Arial" panose="020B0604020202020204" pitchFamily="34" charset="0"/>
              <a:buChar char="•"/>
            </a:pPr>
            <a:r>
              <a:rPr lang="en-US" sz="1050" b="1" i="0" dirty="0">
                <a:solidFill>
                  <a:srgbClr val="282829"/>
                </a:solidFill>
                <a:effectLst/>
                <a:latin typeface="Fira Sans" panose="020B0503050000020004" pitchFamily="34" charset="0"/>
              </a:rPr>
              <a:t>Many e-commerce businesses focus their marketing efforts on weekdays, often launching promotions and advertisements that pique interest during work hours.</a:t>
            </a:r>
            <a:endParaRPr lang="en-US" sz="1050" b="1" dirty="0">
              <a:latin typeface="Fira Sans" panose="020B0503050000020004" pitchFamily="34" charset="0"/>
            </a:endParaRPr>
          </a:p>
        </p:txBody>
      </p:sp>
      <p:pic>
        <p:nvPicPr>
          <p:cNvPr id="3" name="Picture 2">
            <a:extLst>
              <a:ext uri="{FF2B5EF4-FFF2-40B4-BE49-F238E27FC236}">
                <a16:creationId xmlns:a16="http://schemas.microsoft.com/office/drawing/2014/main" id="{F9C5ED31-2E30-456E-E958-C5DD26B422AF}"/>
              </a:ext>
            </a:extLst>
          </p:cNvPr>
          <p:cNvPicPr>
            <a:picLocks noChangeAspect="1"/>
          </p:cNvPicPr>
          <p:nvPr/>
        </p:nvPicPr>
        <p:blipFill>
          <a:blip r:embed="rId2"/>
          <a:stretch>
            <a:fillRect/>
          </a:stretch>
        </p:blipFill>
        <p:spPr>
          <a:xfrm>
            <a:off x="72463" y="1"/>
            <a:ext cx="6321987" cy="2201477"/>
          </a:xfrm>
          <a:prstGeom prst="rect">
            <a:avLst/>
          </a:prstGeom>
        </p:spPr>
      </p:pic>
      <p:sp>
        <p:nvSpPr>
          <p:cNvPr id="5" name="TextBox 4">
            <a:extLst>
              <a:ext uri="{FF2B5EF4-FFF2-40B4-BE49-F238E27FC236}">
                <a16:creationId xmlns:a16="http://schemas.microsoft.com/office/drawing/2014/main" id="{CCBFB313-D9CC-73A4-A4BF-B68353D9ACFE}"/>
              </a:ext>
            </a:extLst>
          </p:cNvPr>
          <p:cNvSpPr txBox="1"/>
          <p:nvPr/>
        </p:nvSpPr>
        <p:spPr>
          <a:xfrm>
            <a:off x="6394450" y="2970187"/>
            <a:ext cx="2566671" cy="1223412"/>
          </a:xfrm>
          <a:prstGeom prst="rect">
            <a:avLst/>
          </a:prstGeom>
          <a:noFill/>
        </p:spPr>
        <p:txBody>
          <a:bodyPr wrap="square" rtlCol="0">
            <a:spAutoFit/>
          </a:bodyPr>
          <a:lstStyle/>
          <a:p>
            <a:pPr marL="285750" indent="-285750">
              <a:buFont typeface="Arial" panose="020B0604020202020204" pitchFamily="34" charset="0"/>
              <a:buChar char="•"/>
            </a:pPr>
            <a:r>
              <a:rPr lang="en-US" sz="1050" b="1" dirty="0">
                <a:latin typeface="Fira Sans" panose="020B0503050000020004" pitchFamily="34" charset="0"/>
              </a:rPr>
              <a:t>Most activities happen between 8 am to 8 pm.</a:t>
            </a:r>
          </a:p>
          <a:p>
            <a:endParaRPr lang="en-US" sz="1050" b="1" dirty="0">
              <a:latin typeface="Fira Sans" panose="020B0503050000020004" pitchFamily="34" charset="0"/>
            </a:endParaRPr>
          </a:p>
          <a:p>
            <a:pPr marL="285750" indent="-285750">
              <a:buFont typeface="Arial" panose="020B0604020202020204" pitchFamily="34" charset="0"/>
              <a:buChar char="•"/>
            </a:pPr>
            <a:r>
              <a:rPr lang="en-US" sz="1050" b="1" dirty="0">
                <a:latin typeface="Fira Sans" panose="020B0503050000020004" pitchFamily="34" charset="0"/>
              </a:rPr>
              <a:t>Not only the number of users increase during this peak period, activities per user also increase.</a:t>
            </a:r>
          </a:p>
          <a:p>
            <a:endParaRPr lang="en-US" sz="1050" b="1" dirty="0">
              <a:latin typeface="Fira Sans" panose="020B0503050000020004" pitchFamily="34" charset="0"/>
            </a:endParaRPr>
          </a:p>
        </p:txBody>
      </p:sp>
      <p:pic>
        <p:nvPicPr>
          <p:cNvPr id="6" name="Picture 5">
            <a:extLst>
              <a:ext uri="{FF2B5EF4-FFF2-40B4-BE49-F238E27FC236}">
                <a16:creationId xmlns:a16="http://schemas.microsoft.com/office/drawing/2014/main" id="{DDA81053-EEF0-42BE-6E0A-01FBCFFB64E6}"/>
              </a:ext>
            </a:extLst>
          </p:cNvPr>
          <p:cNvPicPr>
            <a:picLocks noChangeAspect="1"/>
          </p:cNvPicPr>
          <p:nvPr/>
        </p:nvPicPr>
        <p:blipFill>
          <a:blip r:embed="rId3"/>
          <a:stretch>
            <a:fillRect/>
          </a:stretch>
        </p:blipFill>
        <p:spPr>
          <a:xfrm>
            <a:off x="72463" y="2362473"/>
            <a:ext cx="6321987" cy="2438841"/>
          </a:xfrm>
          <a:prstGeom prst="rect">
            <a:avLst/>
          </a:prstGeom>
        </p:spPr>
      </p:pic>
      <p:cxnSp>
        <p:nvCxnSpPr>
          <p:cNvPr id="8" name="Straight Connector 7">
            <a:extLst>
              <a:ext uri="{FF2B5EF4-FFF2-40B4-BE49-F238E27FC236}">
                <a16:creationId xmlns:a16="http://schemas.microsoft.com/office/drawing/2014/main" id="{A6D9EB2B-A871-4650-3C33-DECD454BF069}"/>
              </a:ext>
            </a:extLst>
          </p:cNvPr>
          <p:cNvCxnSpPr/>
          <p:nvPr/>
        </p:nvCxnSpPr>
        <p:spPr>
          <a:xfrm>
            <a:off x="0" y="2298973"/>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ular Callout 8">
            <a:extLst>
              <a:ext uri="{FF2B5EF4-FFF2-40B4-BE49-F238E27FC236}">
                <a16:creationId xmlns:a16="http://schemas.microsoft.com/office/drawing/2014/main" id="{4530D630-3DE1-1EBC-4357-8BEDBB76089C}"/>
              </a:ext>
            </a:extLst>
          </p:cNvPr>
          <p:cNvSpPr/>
          <p:nvPr/>
        </p:nvSpPr>
        <p:spPr>
          <a:xfrm>
            <a:off x="725335" y="3581893"/>
            <a:ext cx="1292916" cy="34488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 Users almost same as #Views</a:t>
            </a:r>
          </a:p>
        </p:txBody>
      </p:sp>
    </p:spTree>
    <p:extLst>
      <p:ext uri="{BB962C8B-B14F-4D97-AF65-F5344CB8AC3E}">
        <p14:creationId xmlns:p14="http://schemas.microsoft.com/office/powerpoint/2010/main" val="205082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BD24A36-A8B8-0CFA-5911-8771F86458E8}"/>
              </a:ext>
            </a:extLst>
          </p:cNvPr>
          <p:cNvPicPr>
            <a:picLocks noGrp="1" noChangeAspect="1"/>
          </p:cNvPicPr>
          <p:nvPr>
            <p:ph idx="1"/>
          </p:nvPr>
        </p:nvPicPr>
        <p:blipFill>
          <a:blip r:embed="rId2"/>
          <a:stretch>
            <a:fillRect/>
          </a:stretch>
        </p:blipFill>
        <p:spPr>
          <a:xfrm>
            <a:off x="628650" y="1158016"/>
            <a:ext cx="7886700" cy="3168922"/>
          </a:xfrm>
          <a:prstGeom prst="rect">
            <a:avLst/>
          </a:prstGeom>
        </p:spPr>
      </p:pic>
      <p:sp>
        <p:nvSpPr>
          <p:cNvPr id="3" name="TextBox 2">
            <a:extLst>
              <a:ext uri="{FF2B5EF4-FFF2-40B4-BE49-F238E27FC236}">
                <a16:creationId xmlns:a16="http://schemas.microsoft.com/office/drawing/2014/main" id="{FDD30D0C-C02B-02F5-B12C-CC8F156AA09B}"/>
              </a:ext>
            </a:extLst>
          </p:cNvPr>
          <p:cNvSpPr txBox="1"/>
          <p:nvPr/>
        </p:nvSpPr>
        <p:spPr>
          <a:xfrm>
            <a:off x="1041400" y="203909"/>
            <a:ext cx="4572000" cy="954107"/>
          </a:xfrm>
          <a:prstGeom prst="rect">
            <a:avLst/>
          </a:prstGeom>
          <a:noFill/>
        </p:spPr>
        <p:txBody>
          <a:bodyPr wrap="square">
            <a:spAutoFit/>
          </a:bodyPr>
          <a:lstStyle/>
          <a:p>
            <a:pPr marL="285750" indent="-285750">
              <a:buFont typeface="Arial" panose="020B0604020202020204" pitchFamily="34" charset="0"/>
              <a:buChar char="•"/>
            </a:pPr>
            <a:r>
              <a:rPr lang="en-US" sz="1400" b="1" dirty="0">
                <a:latin typeface="Fira Sans" panose="020B0503050000020004" pitchFamily="34" charset="0"/>
              </a:rPr>
              <a:t>July shows the highest engagement and sales.</a:t>
            </a:r>
          </a:p>
          <a:p>
            <a:endParaRPr lang="en-US" sz="1400" b="1" dirty="0">
              <a:latin typeface="Fira Sans" panose="020B0503050000020004" pitchFamily="34" charset="0"/>
            </a:endParaRPr>
          </a:p>
          <a:p>
            <a:pPr marL="285750" indent="-285750">
              <a:buFont typeface="Arial" panose="020B0604020202020204" pitchFamily="34" charset="0"/>
              <a:buChar char="•"/>
            </a:pPr>
            <a:r>
              <a:rPr lang="en-US" sz="1400" b="1" dirty="0">
                <a:latin typeface="Fira Sans" panose="020B0503050000020004" pitchFamily="34" charset="0"/>
              </a:rPr>
              <a:t>Mostly due to back-to-school sales</a:t>
            </a:r>
          </a:p>
          <a:p>
            <a:endParaRPr lang="en-US" sz="1400" b="1" dirty="0">
              <a:latin typeface="Fira Sans" panose="020B0503050000020004" pitchFamily="34" charset="0"/>
            </a:endParaRPr>
          </a:p>
        </p:txBody>
      </p:sp>
    </p:spTree>
    <p:extLst>
      <p:ext uri="{BB962C8B-B14F-4D97-AF65-F5344CB8AC3E}">
        <p14:creationId xmlns:p14="http://schemas.microsoft.com/office/powerpoint/2010/main" val="239274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0">
          <a:extLst>
            <a:ext uri="{FF2B5EF4-FFF2-40B4-BE49-F238E27FC236}">
              <a16:creationId xmlns:a16="http://schemas.microsoft.com/office/drawing/2014/main" id="{41127975-3DED-08F8-F10E-57ACF7C32D9D}"/>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E08F8FFD-05C5-6DA3-06F4-D8720FDEA6B2}"/>
              </a:ext>
            </a:extLst>
          </p:cNvPr>
          <p:cNvSpPr/>
          <p:nvPr/>
        </p:nvSpPr>
        <p:spPr>
          <a:xfrm rot="10800000" flipH="1">
            <a:off x="1635833" y="3051511"/>
            <a:ext cx="2558897" cy="307275"/>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E394B4FE-F2EA-1C0C-FCD9-33225D790A61}"/>
              </a:ext>
            </a:extLst>
          </p:cNvPr>
          <p:cNvSpPr/>
          <p:nvPr/>
        </p:nvSpPr>
        <p:spPr>
          <a:xfrm rot="10800000" flipH="1">
            <a:off x="2285335" y="2398512"/>
            <a:ext cx="2353639"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4E41D447-A8A9-11D2-FDCB-4B121D955FB9}"/>
              </a:ext>
            </a:extLst>
          </p:cNvPr>
          <p:cNvSpPr/>
          <p:nvPr/>
        </p:nvSpPr>
        <p:spPr>
          <a:xfrm rot="10800000" flipH="1">
            <a:off x="1274323" y="3644811"/>
            <a:ext cx="1857100" cy="298956"/>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FB276DD8-DEEE-8993-389E-810CE8480084}"/>
              </a:ext>
            </a:extLst>
          </p:cNvPr>
          <p:cNvSpPr/>
          <p:nvPr/>
        </p:nvSpPr>
        <p:spPr>
          <a:xfrm rot="10800000" flipH="1">
            <a:off x="1705024" y="1767337"/>
            <a:ext cx="2489706" cy="318873"/>
          </a:xfrm>
          <a:prstGeom prst="homePlate">
            <a:avLst>
              <a:gd name="adj" fmla="val 50000"/>
            </a:avLst>
          </a:prstGeom>
          <a:solidFill>
            <a:srgbClr val="76A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F24867EC-6286-645C-98D4-FEB71CA9E34B}"/>
              </a:ext>
            </a:extLst>
          </p:cNvPr>
          <p:cNvSpPr/>
          <p:nvPr/>
        </p:nvSpPr>
        <p:spPr>
          <a:xfrm rot="10800000" flipH="1">
            <a:off x="1442725" y="1152350"/>
            <a:ext cx="1645939" cy="304627"/>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4">
            <a:extLst>
              <a:ext uri="{FF2B5EF4-FFF2-40B4-BE49-F238E27FC236}">
                <a16:creationId xmlns:a16="http://schemas.microsoft.com/office/drawing/2014/main" id="{85400CB5-DF46-6F5F-CBEA-C9FAF546AA87}"/>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03995781-ACDC-86A4-4B89-A60A47DCBAF8}"/>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ABB02855-D44B-83EB-2D0B-80F3A30F79CC}"/>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0589EA5C-B0A5-46A6-65A9-DDAF9D290E0B}"/>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FB2A577C-37F5-32CB-DB58-408E9C6BBACC}"/>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AE287DCE-023C-157A-6908-0F769F446017}"/>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98647415-4B7A-F5E6-4A6C-FDF42901CDF1}"/>
              </a:ext>
            </a:extLst>
          </p:cNvPr>
          <p:cNvSpPr txBox="1"/>
          <p:nvPr/>
        </p:nvSpPr>
        <p:spPr>
          <a:xfrm>
            <a:off x="4233800" y="1645574"/>
            <a:ext cx="4304815" cy="646331"/>
          </a:xfrm>
          <a:prstGeom prst="rect">
            <a:avLst/>
          </a:prstGeom>
          <a:noFill/>
        </p:spPr>
        <p:txBody>
          <a:bodyPr wrap="square">
            <a:spAutoFit/>
          </a:bodyPr>
          <a:lstStyle/>
          <a:p>
            <a:r>
              <a:rPr lang="en-US" sz="1200" b="0" i="0" dirty="0">
                <a:solidFill>
                  <a:srgbClr val="76A4C0"/>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rgbClr val="76A4C0"/>
              </a:solidFill>
            </a:endParaRPr>
          </a:p>
        </p:txBody>
      </p:sp>
      <p:sp>
        <p:nvSpPr>
          <p:cNvPr id="7" name="TextBox 6">
            <a:extLst>
              <a:ext uri="{FF2B5EF4-FFF2-40B4-BE49-F238E27FC236}">
                <a16:creationId xmlns:a16="http://schemas.microsoft.com/office/drawing/2014/main" id="{2EB6C287-D409-B8E1-02EA-8FDD9D050592}"/>
              </a:ext>
            </a:extLst>
          </p:cNvPr>
          <p:cNvSpPr txBox="1"/>
          <p:nvPr/>
        </p:nvSpPr>
        <p:spPr>
          <a:xfrm>
            <a:off x="4638974" y="2248584"/>
            <a:ext cx="4235175"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2CED733D-A2F3-9692-DF9A-C6CDE63E68C8}"/>
              </a:ext>
            </a:extLst>
          </p:cNvPr>
          <p:cNvSpPr txBox="1"/>
          <p:nvPr/>
        </p:nvSpPr>
        <p:spPr>
          <a:xfrm>
            <a:off x="4306625" y="2926676"/>
            <a:ext cx="3909720"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chemeClr val="accent5">
                  <a:lumMod val="20000"/>
                  <a:lumOff val="80000"/>
                </a:schemeClr>
              </a:solidFill>
            </a:endParaRPr>
          </a:p>
        </p:txBody>
      </p:sp>
      <p:sp>
        <p:nvSpPr>
          <p:cNvPr id="10" name="TextBox 9">
            <a:extLst>
              <a:ext uri="{FF2B5EF4-FFF2-40B4-BE49-F238E27FC236}">
                <a16:creationId xmlns:a16="http://schemas.microsoft.com/office/drawing/2014/main" id="{A82071B7-FD53-A2E0-431D-F0FB0EF41465}"/>
              </a:ext>
            </a:extLst>
          </p:cNvPr>
          <p:cNvSpPr txBox="1"/>
          <p:nvPr/>
        </p:nvSpPr>
        <p:spPr>
          <a:xfrm>
            <a:off x="3088665" y="3573007"/>
            <a:ext cx="3867300" cy="461665"/>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C2D24813-C86A-62BA-66A3-96286D8A36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1326028D-C49D-7D88-EBFA-1CC87DA70F60}"/>
              </a:ext>
            </a:extLst>
          </p:cNvPr>
          <p:cNvSpPr txBox="1"/>
          <p:nvPr/>
        </p:nvSpPr>
        <p:spPr>
          <a:xfrm>
            <a:off x="2277301" y="1179818"/>
            <a:ext cx="562975"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Trend</a:t>
            </a:r>
          </a:p>
        </p:txBody>
      </p:sp>
      <p:sp>
        <p:nvSpPr>
          <p:cNvPr id="14" name="TextBox 13">
            <a:extLst>
              <a:ext uri="{FF2B5EF4-FFF2-40B4-BE49-F238E27FC236}">
                <a16:creationId xmlns:a16="http://schemas.microsoft.com/office/drawing/2014/main" id="{54977530-04C0-F66A-54C9-44462A0EEF83}"/>
              </a:ext>
            </a:extLst>
          </p:cNvPr>
          <p:cNvSpPr txBox="1"/>
          <p:nvPr/>
        </p:nvSpPr>
        <p:spPr>
          <a:xfrm>
            <a:off x="2778296" y="1801943"/>
            <a:ext cx="957313"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Bottlenecks</a:t>
            </a:r>
          </a:p>
        </p:txBody>
      </p:sp>
      <p:sp>
        <p:nvSpPr>
          <p:cNvPr id="15" name="TextBox 14">
            <a:extLst>
              <a:ext uri="{FF2B5EF4-FFF2-40B4-BE49-F238E27FC236}">
                <a16:creationId xmlns:a16="http://schemas.microsoft.com/office/drawing/2014/main" id="{8CE8CF04-55EF-89EB-8E73-6E122E76C9BC}"/>
              </a:ext>
            </a:extLst>
          </p:cNvPr>
          <p:cNvSpPr txBox="1"/>
          <p:nvPr/>
        </p:nvSpPr>
        <p:spPr>
          <a:xfrm>
            <a:off x="2780803" y="2427151"/>
            <a:ext cx="1791197"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408A92B9-C6EB-67C6-D993-5FD2F5C74515}"/>
              </a:ext>
            </a:extLst>
          </p:cNvPr>
          <p:cNvSpPr txBox="1"/>
          <p:nvPr/>
        </p:nvSpPr>
        <p:spPr>
          <a:xfrm>
            <a:off x="2710640" y="307046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Item Segregation</a:t>
            </a:r>
          </a:p>
        </p:txBody>
      </p:sp>
      <p:sp>
        <p:nvSpPr>
          <p:cNvPr id="17" name="TextBox 16">
            <a:extLst>
              <a:ext uri="{FF2B5EF4-FFF2-40B4-BE49-F238E27FC236}">
                <a16:creationId xmlns:a16="http://schemas.microsoft.com/office/drawing/2014/main" id="{6CB86CF0-8E9C-F8B2-F877-76A39E7A371E}"/>
              </a:ext>
            </a:extLst>
          </p:cNvPr>
          <p:cNvSpPr txBox="1"/>
          <p:nvPr/>
        </p:nvSpPr>
        <p:spPr>
          <a:xfrm>
            <a:off x="2174993" y="365779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Abnormality</a:t>
            </a:r>
          </a:p>
        </p:txBody>
      </p:sp>
    </p:spTree>
    <p:extLst>
      <p:ext uri="{BB962C8B-B14F-4D97-AF65-F5344CB8AC3E}">
        <p14:creationId xmlns:p14="http://schemas.microsoft.com/office/powerpoint/2010/main" val="291673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4FA3C70-0236-3438-14CF-1F8338221B52}"/>
              </a:ext>
            </a:extLst>
          </p:cNvPr>
          <p:cNvCxnSpPr/>
          <p:nvPr/>
        </p:nvCxnSpPr>
        <p:spPr>
          <a:xfrm>
            <a:off x="5575063" y="538384"/>
            <a:ext cx="0" cy="1865120"/>
          </a:xfrm>
          <a:prstGeom prst="line">
            <a:avLst/>
          </a:prstGeom>
          <a:ln w="12700">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F4F6F7C-7B9F-93AC-3E22-56758FB40367}"/>
              </a:ext>
            </a:extLst>
          </p:cNvPr>
          <p:cNvCxnSpPr/>
          <p:nvPr/>
        </p:nvCxnSpPr>
        <p:spPr>
          <a:xfrm>
            <a:off x="3364907" y="538384"/>
            <a:ext cx="0" cy="1865120"/>
          </a:xfrm>
          <a:prstGeom prst="line">
            <a:avLst/>
          </a:prstGeom>
          <a:ln w="12700">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5BCACFC-49C0-586E-0F27-879DFB8B862C}"/>
              </a:ext>
            </a:extLst>
          </p:cNvPr>
          <p:cNvSpPr/>
          <p:nvPr/>
        </p:nvSpPr>
        <p:spPr>
          <a:xfrm>
            <a:off x="1653611" y="743484"/>
            <a:ext cx="1243413" cy="1256232"/>
          </a:xfrm>
          <a:prstGeom prst="rect">
            <a:avLst/>
          </a:prstGeom>
          <a:solidFill>
            <a:srgbClr val="04A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 name="Rectangle 2">
            <a:extLst>
              <a:ext uri="{FF2B5EF4-FFF2-40B4-BE49-F238E27FC236}">
                <a16:creationId xmlns:a16="http://schemas.microsoft.com/office/drawing/2014/main" id="{A3662068-9676-0B76-E554-3C215D56F9C5}"/>
              </a:ext>
            </a:extLst>
          </p:cNvPr>
          <p:cNvSpPr/>
          <p:nvPr/>
        </p:nvSpPr>
        <p:spPr>
          <a:xfrm>
            <a:off x="3857358" y="743484"/>
            <a:ext cx="1243413" cy="1256232"/>
          </a:xfrm>
          <a:prstGeom prst="rect">
            <a:avLst/>
          </a:prstGeom>
          <a:solidFill>
            <a:srgbClr val="04A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a:extLst>
              <a:ext uri="{FF2B5EF4-FFF2-40B4-BE49-F238E27FC236}">
                <a16:creationId xmlns:a16="http://schemas.microsoft.com/office/drawing/2014/main" id="{980125B1-93F1-9291-2559-AB9B06B1BD24}"/>
              </a:ext>
            </a:extLst>
          </p:cNvPr>
          <p:cNvSpPr/>
          <p:nvPr/>
        </p:nvSpPr>
        <p:spPr>
          <a:xfrm>
            <a:off x="6080333" y="743484"/>
            <a:ext cx="1243413" cy="1256232"/>
          </a:xfrm>
          <a:prstGeom prst="rect">
            <a:avLst/>
          </a:prstGeom>
          <a:solidFill>
            <a:srgbClr val="04A6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Chevron 7">
            <a:extLst>
              <a:ext uri="{FF2B5EF4-FFF2-40B4-BE49-F238E27FC236}">
                <a16:creationId xmlns:a16="http://schemas.microsoft.com/office/drawing/2014/main" id="{8C29E426-B5D9-65A8-AD83-24A7E6648B2C}"/>
              </a:ext>
            </a:extLst>
          </p:cNvPr>
          <p:cNvSpPr/>
          <p:nvPr/>
        </p:nvSpPr>
        <p:spPr>
          <a:xfrm>
            <a:off x="2897025" y="1140864"/>
            <a:ext cx="932025" cy="461473"/>
          </a:xfrm>
          <a:prstGeom prst="chevron">
            <a:avLst/>
          </a:prstGeom>
          <a:solidFill>
            <a:srgbClr val="BBFFF6"/>
          </a:solidFill>
          <a:ln w="63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2.5%</a:t>
            </a:r>
          </a:p>
        </p:txBody>
      </p:sp>
      <p:sp>
        <p:nvSpPr>
          <p:cNvPr id="9" name="Chevron 8">
            <a:extLst>
              <a:ext uri="{FF2B5EF4-FFF2-40B4-BE49-F238E27FC236}">
                <a16:creationId xmlns:a16="http://schemas.microsoft.com/office/drawing/2014/main" id="{8773898B-C32C-CB1B-54F3-319776FC5320}"/>
              </a:ext>
            </a:extLst>
          </p:cNvPr>
          <p:cNvSpPr/>
          <p:nvPr/>
        </p:nvSpPr>
        <p:spPr>
          <a:xfrm>
            <a:off x="5100771" y="1140864"/>
            <a:ext cx="979555" cy="461473"/>
          </a:xfrm>
          <a:prstGeom prst="chevron">
            <a:avLst/>
          </a:prstGeom>
          <a:solidFill>
            <a:srgbClr val="BBFFF6"/>
          </a:solidFill>
          <a:ln w="635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32.5%</a:t>
            </a:r>
          </a:p>
        </p:txBody>
      </p:sp>
      <p:sp>
        <p:nvSpPr>
          <p:cNvPr id="10" name="Rectangle 9">
            <a:extLst>
              <a:ext uri="{FF2B5EF4-FFF2-40B4-BE49-F238E27FC236}">
                <a16:creationId xmlns:a16="http://schemas.microsoft.com/office/drawing/2014/main" id="{B443AF95-7E4F-47AA-58DA-1A9F9888A958}"/>
              </a:ext>
            </a:extLst>
          </p:cNvPr>
          <p:cNvSpPr/>
          <p:nvPr/>
        </p:nvSpPr>
        <p:spPr>
          <a:xfrm>
            <a:off x="3857358" y="743484"/>
            <a:ext cx="1243413" cy="987039"/>
          </a:xfrm>
          <a:prstGeom prst="rect">
            <a:avLst/>
          </a:prstGeom>
          <a:solidFill>
            <a:srgbClr val="76A4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ectangle 10">
            <a:extLst>
              <a:ext uri="{FF2B5EF4-FFF2-40B4-BE49-F238E27FC236}">
                <a16:creationId xmlns:a16="http://schemas.microsoft.com/office/drawing/2014/main" id="{EB829205-6DA3-9164-C479-1DD273ED9CDD}"/>
              </a:ext>
            </a:extLst>
          </p:cNvPr>
          <p:cNvSpPr/>
          <p:nvPr/>
        </p:nvSpPr>
        <p:spPr>
          <a:xfrm>
            <a:off x="6080333" y="743484"/>
            <a:ext cx="1243413" cy="1153682"/>
          </a:xfrm>
          <a:prstGeom prst="rect">
            <a:avLst/>
          </a:prstGeom>
          <a:solidFill>
            <a:srgbClr val="76A4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TextBox 14">
            <a:extLst>
              <a:ext uri="{FF2B5EF4-FFF2-40B4-BE49-F238E27FC236}">
                <a16:creationId xmlns:a16="http://schemas.microsoft.com/office/drawing/2014/main" id="{71C16877-32EF-E11B-71AB-9719DA59EA33}"/>
              </a:ext>
            </a:extLst>
          </p:cNvPr>
          <p:cNvSpPr txBox="1"/>
          <p:nvPr/>
        </p:nvSpPr>
        <p:spPr>
          <a:xfrm>
            <a:off x="1987856" y="422968"/>
            <a:ext cx="617477" cy="253916"/>
          </a:xfrm>
          <a:prstGeom prst="rect">
            <a:avLst/>
          </a:prstGeom>
          <a:noFill/>
        </p:spPr>
        <p:txBody>
          <a:bodyPr wrap="none" rtlCol="0">
            <a:spAutoFit/>
          </a:bodyPr>
          <a:lstStyle/>
          <a:p>
            <a:r>
              <a:rPr lang="en-US" sz="1050" b="1" dirty="0"/>
              <a:t>VIEWS</a:t>
            </a:r>
          </a:p>
        </p:txBody>
      </p:sp>
      <p:sp>
        <p:nvSpPr>
          <p:cNvPr id="16" name="TextBox 15">
            <a:extLst>
              <a:ext uri="{FF2B5EF4-FFF2-40B4-BE49-F238E27FC236}">
                <a16:creationId xmlns:a16="http://schemas.microsoft.com/office/drawing/2014/main" id="{5D85941F-6CC3-3CB3-CDCE-B6645EFB159F}"/>
              </a:ext>
            </a:extLst>
          </p:cNvPr>
          <p:cNvSpPr txBox="1"/>
          <p:nvPr/>
        </p:nvSpPr>
        <p:spPr>
          <a:xfrm>
            <a:off x="4036302" y="422968"/>
            <a:ext cx="1112805" cy="253916"/>
          </a:xfrm>
          <a:prstGeom prst="rect">
            <a:avLst/>
          </a:prstGeom>
          <a:noFill/>
        </p:spPr>
        <p:txBody>
          <a:bodyPr wrap="none" rtlCol="0">
            <a:spAutoFit/>
          </a:bodyPr>
          <a:lstStyle/>
          <a:p>
            <a:r>
              <a:rPr lang="en-US" sz="1050" b="1" dirty="0"/>
              <a:t>ADD TO CART</a:t>
            </a:r>
          </a:p>
        </p:txBody>
      </p:sp>
      <p:sp>
        <p:nvSpPr>
          <p:cNvPr id="17" name="TextBox 16">
            <a:extLst>
              <a:ext uri="{FF2B5EF4-FFF2-40B4-BE49-F238E27FC236}">
                <a16:creationId xmlns:a16="http://schemas.microsoft.com/office/drawing/2014/main" id="{91D9364B-A71E-181F-FCE9-349D0D12614D}"/>
              </a:ext>
            </a:extLst>
          </p:cNvPr>
          <p:cNvSpPr txBox="1"/>
          <p:nvPr/>
        </p:nvSpPr>
        <p:spPr>
          <a:xfrm>
            <a:off x="6246458" y="422968"/>
            <a:ext cx="1032655" cy="253916"/>
          </a:xfrm>
          <a:prstGeom prst="rect">
            <a:avLst/>
          </a:prstGeom>
          <a:noFill/>
        </p:spPr>
        <p:txBody>
          <a:bodyPr wrap="none" rtlCol="0">
            <a:spAutoFit/>
          </a:bodyPr>
          <a:lstStyle/>
          <a:p>
            <a:r>
              <a:rPr lang="en-US" sz="1050" b="1" dirty="0"/>
              <a:t>PURCHASES</a:t>
            </a:r>
          </a:p>
        </p:txBody>
      </p:sp>
      <p:pic>
        <p:nvPicPr>
          <p:cNvPr id="19" name="Picture 18">
            <a:extLst>
              <a:ext uri="{FF2B5EF4-FFF2-40B4-BE49-F238E27FC236}">
                <a16:creationId xmlns:a16="http://schemas.microsoft.com/office/drawing/2014/main" id="{473067FC-6771-CA2F-AB90-2B7FE3EF38E4}"/>
              </a:ext>
            </a:extLst>
          </p:cNvPr>
          <p:cNvPicPr>
            <a:picLocks noChangeAspect="1"/>
          </p:cNvPicPr>
          <p:nvPr/>
        </p:nvPicPr>
        <p:blipFill>
          <a:blip r:embed="rId2"/>
          <a:stretch>
            <a:fillRect/>
          </a:stretch>
        </p:blipFill>
        <p:spPr>
          <a:xfrm>
            <a:off x="5575063" y="2204815"/>
            <a:ext cx="2809875" cy="2486025"/>
          </a:xfrm>
          <a:prstGeom prst="rect">
            <a:avLst/>
          </a:prstGeom>
        </p:spPr>
      </p:pic>
      <p:sp>
        <p:nvSpPr>
          <p:cNvPr id="20" name="TextBox 19">
            <a:extLst>
              <a:ext uri="{FF2B5EF4-FFF2-40B4-BE49-F238E27FC236}">
                <a16:creationId xmlns:a16="http://schemas.microsoft.com/office/drawing/2014/main" id="{AD4C6BD7-2488-B706-00CB-A6E203F86562}"/>
              </a:ext>
            </a:extLst>
          </p:cNvPr>
          <p:cNvSpPr txBox="1"/>
          <p:nvPr/>
        </p:nvSpPr>
        <p:spPr>
          <a:xfrm>
            <a:off x="5898958" y="2307366"/>
            <a:ext cx="2162085" cy="461665"/>
          </a:xfrm>
          <a:prstGeom prst="rect">
            <a:avLst/>
          </a:prstGeom>
          <a:noFill/>
        </p:spPr>
        <p:txBody>
          <a:bodyPr wrap="square" rtlCol="0">
            <a:spAutoFit/>
          </a:bodyPr>
          <a:lstStyle/>
          <a:p>
            <a:r>
              <a:rPr lang="en-US" sz="1200" dirty="0"/>
              <a:t>Cart abandonment Rate: 68% </a:t>
            </a:r>
          </a:p>
        </p:txBody>
      </p:sp>
      <p:sp>
        <p:nvSpPr>
          <p:cNvPr id="21" name="TextBox 20">
            <a:extLst>
              <a:ext uri="{FF2B5EF4-FFF2-40B4-BE49-F238E27FC236}">
                <a16:creationId xmlns:a16="http://schemas.microsoft.com/office/drawing/2014/main" id="{A52B8DD7-064F-B08E-23B9-1A8ED12CB4D1}"/>
              </a:ext>
            </a:extLst>
          </p:cNvPr>
          <p:cNvSpPr txBox="1"/>
          <p:nvPr/>
        </p:nvSpPr>
        <p:spPr>
          <a:xfrm>
            <a:off x="6344483" y="2546447"/>
            <a:ext cx="1716560" cy="253916"/>
          </a:xfrm>
          <a:prstGeom prst="rect">
            <a:avLst/>
          </a:prstGeom>
          <a:noFill/>
        </p:spPr>
        <p:txBody>
          <a:bodyPr wrap="square" rtlCol="0">
            <a:spAutoFit/>
          </a:bodyPr>
          <a:lstStyle/>
          <a:p>
            <a:r>
              <a:rPr lang="en-US" sz="1050" dirty="0">
                <a:solidFill>
                  <a:srgbClr val="FF0000"/>
                </a:solidFill>
              </a:rPr>
              <a:t>Average: 70%</a:t>
            </a:r>
          </a:p>
        </p:txBody>
      </p:sp>
      <p:pic>
        <p:nvPicPr>
          <p:cNvPr id="22" name="Picture 21">
            <a:extLst>
              <a:ext uri="{FF2B5EF4-FFF2-40B4-BE49-F238E27FC236}">
                <a16:creationId xmlns:a16="http://schemas.microsoft.com/office/drawing/2014/main" id="{034223F5-616B-DDE2-2A64-D508534D2EFB}"/>
              </a:ext>
            </a:extLst>
          </p:cNvPr>
          <p:cNvPicPr>
            <a:picLocks noChangeAspect="1"/>
          </p:cNvPicPr>
          <p:nvPr/>
        </p:nvPicPr>
        <p:blipFill>
          <a:blip r:embed="rId3"/>
          <a:stretch>
            <a:fillRect/>
          </a:stretch>
        </p:blipFill>
        <p:spPr>
          <a:xfrm>
            <a:off x="788751" y="2307365"/>
            <a:ext cx="3187255" cy="2358153"/>
          </a:xfrm>
          <a:prstGeom prst="rect">
            <a:avLst/>
          </a:prstGeom>
        </p:spPr>
      </p:pic>
      <p:sp>
        <p:nvSpPr>
          <p:cNvPr id="24" name="TextBox 23">
            <a:extLst>
              <a:ext uri="{FF2B5EF4-FFF2-40B4-BE49-F238E27FC236}">
                <a16:creationId xmlns:a16="http://schemas.microsoft.com/office/drawing/2014/main" id="{AA427A35-CC16-3A30-2568-3443F1ECCB9F}"/>
              </a:ext>
            </a:extLst>
          </p:cNvPr>
          <p:cNvSpPr txBox="1"/>
          <p:nvPr/>
        </p:nvSpPr>
        <p:spPr>
          <a:xfrm>
            <a:off x="1384108" y="2366230"/>
            <a:ext cx="2162085" cy="276999"/>
          </a:xfrm>
          <a:prstGeom prst="rect">
            <a:avLst/>
          </a:prstGeom>
          <a:noFill/>
        </p:spPr>
        <p:txBody>
          <a:bodyPr wrap="square" rtlCol="0">
            <a:spAutoFit/>
          </a:bodyPr>
          <a:lstStyle/>
          <a:p>
            <a:r>
              <a:rPr lang="en-US" sz="1200" dirty="0"/>
              <a:t>Add-to-Cart rate: 2.5% </a:t>
            </a:r>
          </a:p>
        </p:txBody>
      </p:sp>
      <p:sp>
        <p:nvSpPr>
          <p:cNvPr id="25" name="TextBox 24">
            <a:extLst>
              <a:ext uri="{FF2B5EF4-FFF2-40B4-BE49-F238E27FC236}">
                <a16:creationId xmlns:a16="http://schemas.microsoft.com/office/drawing/2014/main" id="{47240732-661F-E88F-025F-6E99A0031E46}"/>
              </a:ext>
            </a:extLst>
          </p:cNvPr>
          <p:cNvSpPr txBox="1"/>
          <p:nvPr/>
        </p:nvSpPr>
        <p:spPr>
          <a:xfrm>
            <a:off x="1648347" y="2539970"/>
            <a:ext cx="1716560" cy="253916"/>
          </a:xfrm>
          <a:prstGeom prst="rect">
            <a:avLst/>
          </a:prstGeom>
          <a:noFill/>
        </p:spPr>
        <p:txBody>
          <a:bodyPr wrap="square" rtlCol="0">
            <a:spAutoFit/>
          </a:bodyPr>
          <a:lstStyle/>
          <a:p>
            <a:r>
              <a:rPr lang="en-US" sz="1050" dirty="0">
                <a:solidFill>
                  <a:srgbClr val="FF0000"/>
                </a:solidFill>
              </a:rPr>
              <a:t>Average: 7-8%</a:t>
            </a:r>
          </a:p>
        </p:txBody>
      </p:sp>
    </p:spTree>
    <p:extLst>
      <p:ext uri="{BB962C8B-B14F-4D97-AF65-F5344CB8AC3E}">
        <p14:creationId xmlns:p14="http://schemas.microsoft.com/office/powerpoint/2010/main" val="683476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0">
          <a:extLst>
            <a:ext uri="{FF2B5EF4-FFF2-40B4-BE49-F238E27FC236}">
              <a16:creationId xmlns:a16="http://schemas.microsoft.com/office/drawing/2014/main" id="{331782CB-E808-8F34-2367-9EC2802C1B40}"/>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D09AF76F-5FE9-C1F6-CB9F-40076B75FBD9}"/>
              </a:ext>
            </a:extLst>
          </p:cNvPr>
          <p:cNvSpPr/>
          <p:nvPr/>
        </p:nvSpPr>
        <p:spPr>
          <a:xfrm rot="10800000" flipH="1">
            <a:off x="1635833" y="3051511"/>
            <a:ext cx="2558897" cy="307275"/>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1C0BBF0E-827E-A510-F85E-0F56BC839492}"/>
              </a:ext>
            </a:extLst>
          </p:cNvPr>
          <p:cNvSpPr/>
          <p:nvPr/>
        </p:nvSpPr>
        <p:spPr>
          <a:xfrm rot="10800000" flipH="1">
            <a:off x="2285335" y="2398512"/>
            <a:ext cx="2353639" cy="318873"/>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332C1B56-32B4-1512-1FA4-00CD39EB41CF}"/>
              </a:ext>
            </a:extLst>
          </p:cNvPr>
          <p:cNvSpPr/>
          <p:nvPr/>
        </p:nvSpPr>
        <p:spPr>
          <a:xfrm rot="10800000" flipH="1">
            <a:off x="1274323" y="3644811"/>
            <a:ext cx="1857100" cy="298956"/>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B49455ED-5E97-43AF-3CFF-99D434FCF312}"/>
              </a:ext>
            </a:extLst>
          </p:cNvPr>
          <p:cNvSpPr/>
          <p:nvPr/>
        </p:nvSpPr>
        <p:spPr>
          <a:xfrm rot="10800000" flipH="1">
            <a:off x="1705024" y="1767337"/>
            <a:ext cx="2489706"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77D229AE-660A-BF50-4B92-E26E08601950}"/>
              </a:ext>
            </a:extLst>
          </p:cNvPr>
          <p:cNvSpPr/>
          <p:nvPr/>
        </p:nvSpPr>
        <p:spPr>
          <a:xfrm rot="10800000" flipH="1">
            <a:off x="1442725" y="1152350"/>
            <a:ext cx="1645939" cy="304627"/>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5">
                  <a:lumMod val="20000"/>
                  <a:lumOff val="80000"/>
                </a:schemeClr>
              </a:solidFill>
            </a:endParaRPr>
          </a:p>
        </p:txBody>
      </p:sp>
      <p:sp>
        <p:nvSpPr>
          <p:cNvPr id="2004" name="Google Shape;2004;p44">
            <a:extLst>
              <a:ext uri="{FF2B5EF4-FFF2-40B4-BE49-F238E27FC236}">
                <a16:creationId xmlns:a16="http://schemas.microsoft.com/office/drawing/2014/main" id="{1F688792-6511-0FE6-1E95-EE8DB7498AB0}"/>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8FE7A987-8EBB-668E-7325-DB9942724A74}"/>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EE8532C0-3EB5-0D2A-8EFB-2CF90E28561A}"/>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738F6191-13F7-EC2F-95D3-657CA64E2537}"/>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B02A1A76-80F1-BFBD-D31D-491A757FB57A}"/>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7B4CC3C6-106E-0D92-CE71-9E6A8BB633D8}"/>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B75C7CE3-413C-47DD-AB1A-2DF30BBAB580}"/>
              </a:ext>
            </a:extLst>
          </p:cNvPr>
          <p:cNvSpPr txBox="1"/>
          <p:nvPr/>
        </p:nvSpPr>
        <p:spPr>
          <a:xfrm>
            <a:off x="4233800" y="1645574"/>
            <a:ext cx="4304815" cy="646331"/>
          </a:xfrm>
          <a:prstGeom prst="rect">
            <a:avLst/>
          </a:prstGeom>
          <a:noFill/>
        </p:spPr>
        <p:txBody>
          <a:bodyPr wrap="square">
            <a:spAutoFit/>
          </a:bodyPr>
          <a:lstStyle/>
          <a:p>
            <a:r>
              <a:rPr lang="en-US" sz="1200" b="0" i="0" dirty="0">
                <a:solidFill>
                  <a:schemeClr val="accent5">
                    <a:lumMod val="20000"/>
                    <a:lumOff val="80000"/>
                  </a:schemeClr>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64BCEE8D-12E6-78FE-7A6D-76FC13BF89F7}"/>
              </a:ext>
            </a:extLst>
          </p:cNvPr>
          <p:cNvSpPr txBox="1"/>
          <p:nvPr/>
        </p:nvSpPr>
        <p:spPr>
          <a:xfrm>
            <a:off x="4638974" y="2248584"/>
            <a:ext cx="4235175" cy="646331"/>
          </a:xfrm>
          <a:prstGeom prst="rect">
            <a:avLst/>
          </a:prstGeom>
          <a:noFill/>
        </p:spPr>
        <p:txBody>
          <a:bodyPr wrap="square">
            <a:spAutoFit/>
          </a:bodyPr>
          <a:lstStyle/>
          <a:p>
            <a:r>
              <a:rPr lang="en-US" sz="1200" dirty="0">
                <a:solidFill>
                  <a:srgbClr val="04A68F"/>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49BFED3F-3118-61DC-4F3C-D518B7DB95B1}"/>
              </a:ext>
            </a:extLst>
          </p:cNvPr>
          <p:cNvSpPr txBox="1"/>
          <p:nvPr/>
        </p:nvSpPr>
        <p:spPr>
          <a:xfrm>
            <a:off x="4306625" y="2926676"/>
            <a:ext cx="3909720"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chemeClr val="accent5">
                  <a:lumMod val="20000"/>
                  <a:lumOff val="80000"/>
                </a:schemeClr>
              </a:solidFill>
            </a:endParaRPr>
          </a:p>
        </p:txBody>
      </p:sp>
      <p:sp>
        <p:nvSpPr>
          <p:cNvPr id="10" name="TextBox 9">
            <a:extLst>
              <a:ext uri="{FF2B5EF4-FFF2-40B4-BE49-F238E27FC236}">
                <a16:creationId xmlns:a16="http://schemas.microsoft.com/office/drawing/2014/main" id="{3B6EF7CA-47A4-A550-4B9B-8215D0C28BC4}"/>
              </a:ext>
            </a:extLst>
          </p:cNvPr>
          <p:cNvSpPr txBox="1"/>
          <p:nvPr/>
        </p:nvSpPr>
        <p:spPr>
          <a:xfrm>
            <a:off x="3088665" y="3573007"/>
            <a:ext cx="3867300" cy="461665"/>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6DFA52DD-3766-5869-BBA5-37CCFAE4A8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12276DA4-196D-B71B-57CC-749A684B9F10}"/>
              </a:ext>
            </a:extLst>
          </p:cNvPr>
          <p:cNvSpPr txBox="1"/>
          <p:nvPr/>
        </p:nvSpPr>
        <p:spPr>
          <a:xfrm>
            <a:off x="2277301" y="1179818"/>
            <a:ext cx="562975"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Trend</a:t>
            </a:r>
          </a:p>
        </p:txBody>
      </p:sp>
      <p:sp>
        <p:nvSpPr>
          <p:cNvPr id="14" name="TextBox 13">
            <a:extLst>
              <a:ext uri="{FF2B5EF4-FFF2-40B4-BE49-F238E27FC236}">
                <a16:creationId xmlns:a16="http://schemas.microsoft.com/office/drawing/2014/main" id="{B88A27D1-8F28-7366-6A29-05018091493C}"/>
              </a:ext>
            </a:extLst>
          </p:cNvPr>
          <p:cNvSpPr txBox="1"/>
          <p:nvPr/>
        </p:nvSpPr>
        <p:spPr>
          <a:xfrm>
            <a:off x="2778296" y="1801943"/>
            <a:ext cx="957313"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Bottlenecks</a:t>
            </a:r>
          </a:p>
        </p:txBody>
      </p:sp>
      <p:sp>
        <p:nvSpPr>
          <p:cNvPr id="15" name="TextBox 14">
            <a:extLst>
              <a:ext uri="{FF2B5EF4-FFF2-40B4-BE49-F238E27FC236}">
                <a16:creationId xmlns:a16="http://schemas.microsoft.com/office/drawing/2014/main" id="{C666F1DF-747B-929C-93C9-6BD297930493}"/>
              </a:ext>
            </a:extLst>
          </p:cNvPr>
          <p:cNvSpPr txBox="1"/>
          <p:nvPr/>
        </p:nvSpPr>
        <p:spPr>
          <a:xfrm>
            <a:off x="2780803" y="2427151"/>
            <a:ext cx="2538215" cy="261610"/>
          </a:xfrm>
          <a:prstGeom prst="rect">
            <a:avLst/>
          </a:prstGeom>
          <a:noFill/>
        </p:spPr>
        <p:txBody>
          <a:bodyPr wrap="square" rtlCol="0">
            <a:spAutoFit/>
          </a:bodyPr>
          <a:lstStyle/>
          <a:p>
            <a:r>
              <a:rPr lang="en-US" sz="1100" b="1" dirty="0">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6DE8B11E-FAE1-8403-6BB0-9E7FC64CBC4F}"/>
              </a:ext>
            </a:extLst>
          </p:cNvPr>
          <p:cNvSpPr txBox="1"/>
          <p:nvPr/>
        </p:nvSpPr>
        <p:spPr>
          <a:xfrm>
            <a:off x="2710640" y="3070462"/>
            <a:ext cx="1827341" cy="261610"/>
          </a:xfrm>
          <a:prstGeom prst="rect">
            <a:avLst/>
          </a:prstGeom>
          <a:solidFill>
            <a:schemeClr val="accent5">
              <a:lumMod val="20000"/>
              <a:lumOff val="80000"/>
            </a:schemeClr>
          </a:solid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Item Segregation</a:t>
            </a:r>
          </a:p>
        </p:txBody>
      </p:sp>
      <p:sp>
        <p:nvSpPr>
          <p:cNvPr id="17" name="TextBox 16">
            <a:extLst>
              <a:ext uri="{FF2B5EF4-FFF2-40B4-BE49-F238E27FC236}">
                <a16:creationId xmlns:a16="http://schemas.microsoft.com/office/drawing/2014/main" id="{C2F57092-48EE-2DF0-4D5A-6FDABC2B39E8}"/>
              </a:ext>
            </a:extLst>
          </p:cNvPr>
          <p:cNvSpPr txBox="1"/>
          <p:nvPr/>
        </p:nvSpPr>
        <p:spPr>
          <a:xfrm>
            <a:off x="2174993" y="365779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Abnormality</a:t>
            </a:r>
          </a:p>
        </p:txBody>
      </p:sp>
    </p:spTree>
    <p:extLst>
      <p:ext uri="{BB962C8B-B14F-4D97-AF65-F5344CB8AC3E}">
        <p14:creationId xmlns:p14="http://schemas.microsoft.com/office/powerpoint/2010/main" val="251346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C26E52CA-F1F4-79E2-BCF0-B0D7F0E0EFDA}"/>
              </a:ext>
            </a:extLst>
          </p:cNvPr>
          <p:cNvPicPr>
            <a:picLocks noChangeAspect="1"/>
          </p:cNvPicPr>
          <p:nvPr/>
        </p:nvPicPr>
        <p:blipFill>
          <a:blip r:embed="rId3"/>
          <a:stretch>
            <a:fillRect/>
          </a:stretch>
        </p:blipFill>
        <p:spPr>
          <a:xfrm>
            <a:off x="146820" y="2690971"/>
            <a:ext cx="3668960" cy="2305127"/>
          </a:xfrm>
          <a:prstGeom prst="rect">
            <a:avLst/>
          </a:prstGeom>
        </p:spPr>
      </p:pic>
      <p:cxnSp>
        <p:nvCxnSpPr>
          <p:cNvPr id="61" name="Straight Connector 60">
            <a:extLst>
              <a:ext uri="{FF2B5EF4-FFF2-40B4-BE49-F238E27FC236}">
                <a16:creationId xmlns:a16="http://schemas.microsoft.com/office/drawing/2014/main" id="{FFF04985-7194-644C-0287-82CAA2FA9CDB}"/>
              </a:ext>
            </a:extLst>
          </p:cNvPr>
          <p:cNvCxnSpPr/>
          <p:nvPr/>
        </p:nvCxnSpPr>
        <p:spPr>
          <a:xfrm flipV="1">
            <a:off x="0" y="2469580"/>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31" name="Content Placeholder 3">
            <a:extLst>
              <a:ext uri="{FF2B5EF4-FFF2-40B4-BE49-F238E27FC236}">
                <a16:creationId xmlns:a16="http://schemas.microsoft.com/office/drawing/2014/main" id="{879D4869-8B8D-588F-97FC-35285682853E}"/>
              </a:ext>
            </a:extLst>
          </p:cNvPr>
          <p:cNvPicPr>
            <a:picLocks noChangeAspect="1"/>
          </p:cNvPicPr>
          <p:nvPr/>
        </p:nvPicPr>
        <p:blipFill>
          <a:blip r:embed="rId4"/>
          <a:stretch>
            <a:fillRect/>
          </a:stretch>
        </p:blipFill>
        <p:spPr>
          <a:xfrm>
            <a:off x="4949270" y="65417"/>
            <a:ext cx="3773635" cy="2197506"/>
          </a:xfrm>
          <a:prstGeom prst="rect">
            <a:avLst/>
          </a:prstGeom>
        </p:spPr>
      </p:pic>
      <p:sp>
        <p:nvSpPr>
          <p:cNvPr id="32" name="TextBox 31">
            <a:extLst>
              <a:ext uri="{FF2B5EF4-FFF2-40B4-BE49-F238E27FC236}">
                <a16:creationId xmlns:a16="http://schemas.microsoft.com/office/drawing/2014/main" id="{91AEA089-7910-D803-2699-6169797484F0}"/>
              </a:ext>
            </a:extLst>
          </p:cNvPr>
          <p:cNvSpPr txBox="1"/>
          <p:nvPr/>
        </p:nvSpPr>
        <p:spPr>
          <a:xfrm>
            <a:off x="4999809" y="2161608"/>
            <a:ext cx="4202268" cy="230832"/>
          </a:xfrm>
          <a:prstGeom prst="rect">
            <a:avLst/>
          </a:prstGeom>
          <a:noFill/>
        </p:spPr>
        <p:txBody>
          <a:bodyPr wrap="square" rtlCol="0">
            <a:spAutoFit/>
          </a:bodyPr>
          <a:lstStyle/>
          <a:p>
            <a:r>
              <a:rPr lang="en-US" sz="900" dirty="0"/>
              <a:t>Only 39 users among 1.4M users are responsible for 20% of total sales!</a:t>
            </a:r>
          </a:p>
        </p:txBody>
      </p:sp>
      <p:sp>
        <p:nvSpPr>
          <p:cNvPr id="33" name="Left Brace 32">
            <a:extLst>
              <a:ext uri="{FF2B5EF4-FFF2-40B4-BE49-F238E27FC236}">
                <a16:creationId xmlns:a16="http://schemas.microsoft.com/office/drawing/2014/main" id="{9D36BB6A-F43F-55D3-264B-D99388C82C08}"/>
              </a:ext>
            </a:extLst>
          </p:cNvPr>
          <p:cNvSpPr/>
          <p:nvPr/>
        </p:nvSpPr>
        <p:spPr>
          <a:xfrm rot="5400000">
            <a:off x="5755586" y="1364877"/>
            <a:ext cx="230831" cy="5736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460150C1-536B-9806-241A-5CFB14443DF6}"/>
              </a:ext>
            </a:extLst>
          </p:cNvPr>
          <p:cNvSpPr txBox="1"/>
          <p:nvPr/>
        </p:nvSpPr>
        <p:spPr>
          <a:xfrm>
            <a:off x="5444804" y="1145864"/>
            <a:ext cx="931896" cy="415498"/>
          </a:xfrm>
          <a:prstGeom prst="rect">
            <a:avLst/>
          </a:prstGeom>
          <a:noFill/>
        </p:spPr>
        <p:txBody>
          <a:bodyPr wrap="square" rtlCol="0">
            <a:spAutoFit/>
          </a:bodyPr>
          <a:lstStyle/>
          <a:p>
            <a:pPr algn="ctr"/>
            <a:r>
              <a:rPr lang="en-US" sz="1050" b="1" dirty="0">
                <a:solidFill>
                  <a:srgbClr val="FF0000"/>
                </a:solidFill>
              </a:rPr>
              <a:t>Top Customers</a:t>
            </a:r>
          </a:p>
        </p:txBody>
      </p:sp>
      <p:sp>
        <p:nvSpPr>
          <p:cNvPr id="48" name="Rectangle 47">
            <a:extLst>
              <a:ext uri="{FF2B5EF4-FFF2-40B4-BE49-F238E27FC236}">
                <a16:creationId xmlns:a16="http://schemas.microsoft.com/office/drawing/2014/main" id="{BFDA8B42-F86F-6316-CC5B-7B937328CE16}"/>
              </a:ext>
            </a:extLst>
          </p:cNvPr>
          <p:cNvSpPr/>
          <p:nvPr/>
        </p:nvSpPr>
        <p:spPr>
          <a:xfrm>
            <a:off x="613067" y="4539450"/>
            <a:ext cx="285293" cy="194948"/>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tangle 48">
            <a:extLst>
              <a:ext uri="{FF2B5EF4-FFF2-40B4-BE49-F238E27FC236}">
                <a16:creationId xmlns:a16="http://schemas.microsoft.com/office/drawing/2014/main" id="{758E0643-35AB-6F70-C26E-EEB2C2AA4FAE}"/>
              </a:ext>
            </a:extLst>
          </p:cNvPr>
          <p:cNvSpPr/>
          <p:nvPr/>
        </p:nvSpPr>
        <p:spPr>
          <a:xfrm>
            <a:off x="1053235" y="4539450"/>
            <a:ext cx="603165" cy="1949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1" name="Straight Arrow Connector 50">
            <a:extLst>
              <a:ext uri="{FF2B5EF4-FFF2-40B4-BE49-F238E27FC236}">
                <a16:creationId xmlns:a16="http://schemas.microsoft.com/office/drawing/2014/main" id="{2E3BFC4A-D098-3040-0570-56306B3F38F1}"/>
              </a:ext>
            </a:extLst>
          </p:cNvPr>
          <p:cNvCxnSpPr>
            <a:cxnSpLocks/>
            <a:stCxn id="48" idx="0"/>
          </p:cNvCxnSpPr>
          <p:nvPr/>
        </p:nvCxnSpPr>
        <p:spPr>
          <a:xfrm flipV="1">
            <a:off x="755714" y="3843534"/>
            <a:ext cx="306673" cy="695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070D8C07-9DF6-6D76-2ADE-B71EB8D6AEDC}"/>
              </a:ext>
            </a:extLst>
          </p:cNvPr>
          <p:cNvCxnSpPr>
            <a:cxnSpLocks/>
          </p:cNvCxnSpPr>
          <p:nvPr/>
        </p:nvCxnSpPr>
        <p:spPr>
          <a:xfrm flipV="1">
            <a:off x="1675958" y="4551270"/>
            <a:ext cx="610048" cy="85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36653F7A-602A-2A8D-3783-6A6C6AD3FE4C}"/>
              </a:ext>
            </a:extLst>
          </p:cNvPr>
          <p:cNvPicPr>
            <a:picLocks noChangeAspect="1"/>
          </p:cNvPicPr>
          <p:nvPr/>
        </p:nvPicPr>
        <p:blipFill>
          <a:blip r:embed="rId5"/>
          <a:stretch>
            <a:fillRect/>
          </a:stretch>
        </p:blipFill>
        <p:spPr>
          <a:xfrm>
            <a:off x="4999809" y="2567212"/>
            <a:ext cx="3668960" cy="2475158"/>
          </a:xfrm>
          <a:prstGeom prst="rect">
            <a:avLst/>
          </a:prstGeom>
        </p:spPr>
      </p:pic>
      <p:sp>
        <p:nvSpPr>
          <p:cNvPr id="57" name="Rectangle 56">
            <a:extLst>
              <a:ext uri="{FF2B5EF4-FFF2-40B4-BE49-F238E27FC236}">
                <a16:creationId xmlns:a16="http://schemas.microsoft.com/office/drawing/2014/main" id="{1633D595-F79B-3EFC-32AF-35E7C94A14F1}"/>
              </a:ext>
            </a:extLst>
          </p:cNvPr>
          <p:cNvSpPr/>
          <p:nvPr/>
        </p:nvSpPr>
        <p:spPr>
          <a:xfrm>
            <a:off x="5528767" y="4564016"/>
            <a:ext cx="848066" cy="1703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Arrow Connector 58">
            <a:extLst>
              <a:ext uri="{FF2B5EF4-FFF2-40B4-BE49-F238E27FC236}">
                <a16:creationId xmlns:a16="http://schemas.microsoft.com/office/drawing/2014/main" id="{FB601A1C-6D5B-22EF-C3C7-1FB662A00399}"/>
              </a:ext>
            </a:extLst>
          </p:cNvPr>
          <p:cNvCxnSpPr>
            <a:cxnSpLocks/>
          </p:cNvCxnSpPr>
          <p:nvPr/>
        </p:nvCxnSpPr>
        <p:spPr>
          <a:xfrm flipV="1">
            <a:off x="6376700" y="4460141"/>
            <a:ext cx="275062" cy="189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A58B2CA9-B7E7-ED2C-8260-997E2F700D1E}"/>
              </a:ext>
            </a:extLst>
          </p:cNvPr>
          <p:cNvCxnSpPr>
            <a:cxnSpLocks/>
          </p:cNvCxnSpPr>
          <p:nvPr/>
        </p:nvCxnSpPr>
        <p:spPr>
          <a:xfrm flipH="1">
            <a:off x="-288670" y="2575912"/>
            <a:ext cx="7681" cy="1888862"/>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DE075412-E56F-699F-FCF5-4DAB217112D3}"/>
              </a:ext>
            </a:extLst>
          </p:cNvPr>
          <p:cNvCxnSpPr>
            <a:cxnSpLocks/>
          </p:cNvCxnSpPr>
          <p:nvPr/>
        </p:nvCxnSpPr>
        <p:spPr>
          <a:xfrm>
            <a:off x="4560389" y="-35681"/>
            <a:ext cx="0" cy="517918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80BC383D-AE52-C312-70FD-1E3B84802E2E}"/>
              </a:ext>
            </a:extLst>
          </p:cNvPr>
          <p:cNvPicPr>
            <a:picLocks noChangeAspect="1"/>
          </p:cNvPicPr>
          <p:nvPr/>
        </p:nvPicPr>
        <p:blipFill>
          <a:blip r:embed="rId6"/>
          <a:stretch>
            <a:fillRect/>
          </a:stretch>
        </p:blipFill>
        <p:spPr>
          <a:xfrm>
            <a:off x="146820" y="38634"/>
            <a:ext cx="3703500" cy="2392463"/>
          </a:xfrm>
          <a:prstGeom prst="rect">
            <a:avLst/>
          </a:prstGeom>
        </p:spPr>
      </p:pic>
      <p:sp>
        <p:nvSpPr>
          <p:cNvPr id="6" name="Rectangular Callout 5">
            <a:extLst>
              <a:ext uri="{FF2B5EF4-FFF2-40B4-BE49-F238E27FC236}">
                <a16:creationId xmlns:a16="http://schemas.microsoft.com/office/drawing/2014/main" id="{D7FE3450-496B-E2A2-18C5-DFC70196B6A1}"/>
              </a:ext>
            </a:extLst>
          </p:cNvPr>
          <p:cNvSpPr/>
          <p:nvPr/>
        </p:nvSpPr>
        <p:spPr>
          <a:xfrm>
            <a:off x="6652452" y="4273950"/>
            <a:ext cx="912263" cy="33700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Cart abandonment</a:t>
            </a:r>
          </a:p>
        </p:txBody>
      </p:sp>
      <p:sp>
        <p:nvSpPr>
          <p:cNvPr id="10" name="Rectangular Callout 9">
            <a:extLst>
              <a:ext uri="{FF2B5EF4-FFF2-40B4-BE49-F238E27FC236}">
                <a16:creationId xmlns:a16="http://schemas.microsoft.com/office/drawing/2014/main" id="{2D54D5E4-5B9E-DB96-6D2C-E39DF9C05B96}"/>
              </a:ext>
            </a:extLst>
          </p:cNvPr>
          <p:cNvSpPr/>
          <p:nvPr/>
        </p:nvSpPr>
        <p:spPr>
          <a:xfrm>
            <a:off x="2271671" y="4281641"/>
            <a:ext cx="952686"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Repeating customers but not buying!</a:t>
            </a:r>
          </a:p>
        </p:txBody>
      </p:sp>
      <p:sp>
        <p:nvSpPr>
          <p:cNvPr id="11" name="Rectangular Callout 10">
            <a:extLst>
              <a:ext uri="{FF2B5EF4-FFF2-40B4-BE49-F238E27FC236}">
                <a16:creationId xmlns:a16="http://schemas.microsoft.com/office/drawing/2014/main" id="{975C0E13-8F8F-F45B-DB08-3436AD659FF4}"/>
              </a:ext>
            </a:extLst>
          </p:cNvPr>
          <p:cNvSpPr/>
          <p:nvPr/>
        </p:nvSpPr>
        <p:spPr>
          <a:xfrm>
            <a:off x="617458" y="3427778"/>
            <a:ext cx="1147841"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Better recommendations</a:t>
            </a:r>
          </a:p>
        </p:txBody>
      </p:sp>
      <p:sp>
        <p:nvSpPr>
          <p:cNvPr id="12" name="Rectangular Callout 11">
            <a:extLst>
              <a:ext uri="{FF2B5EF4-FFF2-40B4-BE49-F238E27FC236}">
                <a16:creationId xmlns:a16="http://schemas.microsoft.com/office/drawing/2014/main" id="{B7E80A2D-EF31-D666-EF06-DCDE1A6A3C9C}"/>
              </a:ext>
            </a:extLst>
          </p:cNvPr>
          <p:cNvSpPr/>
          <p:nvPr/>
        </p:nvSpPr>
        <p:spPr>
          <a:xfrm>
            <a:off x="801993" y="246232"/>
            <a:ext cx="864130" cy="408038"/>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Lack of Engagement</a:t>
            </a:r>
          </a:p>
        </p:txBody>
      </p:sp>
      <p:sp>
        <p:nvSpPr>
          <p:cNvPr id="13" name="Rectangular Callout 12">
            <a:extLst>
              <a:ext uri="{FF2B5EF4-FFF2-40B4-BE49-F238E27FC236}">
                <a16:creationId xmlns:a16="http://schemas.microsoft.com/office/drawing/2014/main" id="{4B666A84-45F9-6120-3065-3BA607F49B16}"/>
              </a:ext>
            </a:extLst>
          </p:cNvPr>
          <p:cNvSpPr/>
          <p:nvPr/>
        </p:nvSpPr>
        <p:spPr>
          <a:xfrm>
            <a:off x="2044582" y="1652204"/>
            <a:ext cx="974516" cy="26921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Loyal visitors</a:t>
            </a:r>
          </a:p>
        </p:txBody>
      </p:sp>
      <p:sp>
        <p:nvSpPr>
          <p:cNvPr id="2" name="Rectangle 1">
            <a:extLst>
              <a:ext uri="{FF2B5EF4-FFF2-40B4-BE49-F238E27FC236}">
                <a16:creationId xmlns:a16="http://schemas.microsoft.com/office/drawing/2014/main" id="{14BAD8D3-70EB-2432-E85B-56588ECE1E17}"/>
              </a:ext>
            </a:extLst>
          </p:cNvPr>
          <p:cNvSpPr/>
          <p:nvPr/>
        </p:nvSpPr>
        <p:spPr>
          <a:xfrm>
            <a:off x="44450" y="38634"/>
            <a:ext cx="4515939" cy="2479182"/>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41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3F086-C171-5336-E6C5-17FECD6D071E}"/>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153524ED-2CA2-FF6C-E80E-519AC5D2DE29}"/>
              </a:ext>
            </a:extLst>
          </p:cNvPr>
          <p:cNvPicPr>
            <a:picLocks noChangeAspect="1"/>
          </p:cNvPicPr>
          <p:nvPr/>
        </p:nvPicPr>
        <p:blipFill>
          <a:blip r:embed="rId3"/>
          <a:stretch>
            <a:fillRect/>
          </a:stretch>
        </p:blipFill>
        <p:spPr>
          <a:xfrm>
            <a:off x="146820" y="2690971"/>
            <a:ext cx="3668960" cy="2305127"/>
          </a:xfrm>
          <a:prstGeom prst="rect">
            <a:avLst/>
          </a:prstGeom>
        </p:spPr>
      </p:pic>
      <p:cxnSp>
        <p:nvCxnSpPr>
          <p:cNvPr id="61" name="Straight Connector 60">
            <a:extLst>
              <a:ext uri="{FF2B5EF4-FFF2-40B4-BE49-F238E27FC236}">
                <a16:creationId xmlns:a16="http://schemas.microsoft.com/office/drawing/2014/main" id="{0A175479-4496-0A44-EFC6-D09ED9A0E2A8}"/>
              </a:ext>
            </a:extLst>
          </p:cNvPr>
          <p:cNvCxnSpPr/>
          <p:nvPr/>
        </p:nvCxnSpPr>
        <p:spPr>
          <a:xfrm flipV="1">
            <a:off x="0" y="2469580"/>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31" name="Content Placeholder 3">
            <a:extLst>
              <a:ext uri="{FF2B5EF4-FFF2-40B4-BE49-F238E27FC236}">
                <a16:creationId xmlns:a16="http://schemas.microsoft.com/office/drawing/2014/main" id="{73702B45-61A0-1394-74D1-5A20707DFD4F}"/>
              </a:ext>
            </a:extLst>
          </p:cNvPr>
          <p:cNvPicPr>
            <a:picLocks noChangeAspect="1"/>
          </p:cNvPicPr>
          <p:nvPr/>
        </p:nvPicPr>
        <p:blipFill>
          <a:blip r:embed="rId4"/>
          <a:stretch>
            <a:fillRect/>
          </a:stretch>
        </p:blipFill>
        <p:spPr>
          <a:xfrm>
            <a:off x="4949270" y="65417"/>
            <a:ext cx="3773635" cy="2197506"/>
          </a:xfrm>
          <a:prstGeom prst="rect">
            <a:avLst/>
          </a:prstGeom>
        </p:spPr>
      </p:pic>
      <p:sp>
        <p:nvSpPr>
          <p:cNvPr id="32" name="TextBox 31">
            <a:extLst>
              <a:ext uri="{FF2B5EF4-FFF2-40B4-BE49-F238E27FC236}">
                <a16:creationId xmlns:a16="http://schemas.microsoft.com/office/drawing/2014/main" id="{28BD3B73-2244-ECF2-3791-C6FCBC96F065}"/>
              </a:ext>
            </a:extLst>
          </p:cNvPr>
          <p:cNvSpPr txBox="1"/>
          <p:nvPr/>
        </p:nvSpPr>
        <p:spPr>
          <a:xfrm>
            <a:off x="4999809" y="2161608"/>
            <a:ext cx="4202268" cy="230832"/>
          </a:xfrm>
          <a:prstGeom prst="rect">
            <a:avLst/>
          </a:prstGeom>
          <a:noFill/>
        </p:spPr>
        <p:txBody>
          <a:bodyPr wrap="square" rtlCol="0">
            <a:spAutoFit/>
          </a:bodyPr>
          <a:lstStyle/>
          <a:p>
            <a:r>
              <a:rPr lang="en-US" sz="900" dirty="0"/>
              <a:t>Only 39 users among 1.4M users are responsible for 20% of total sales!</a:t>
            </a:r>
          </a:p>
        </p:txBody>
      </p:sp>
      <p:sp>
        <p:nvSpPr>
          <p:cNvPr id="33" name="Left Brace 32">
            <a:extLst>
              <a:ext uri="{FF2B5EF4-FFF2-40B4-BE49-F238E27FC236}">
                <a16:creationId xmlns:a16="http://schemas.microsoft.com/office/drawing/2014/main" id="{1E6482A4-FAAE-091D-F9AE-81AF46D456D1}"/>
              </a:ext>
            </a:extLst>
          </p:cNvPr>
          <p:cNvSpPr/>
          <p:nvPr/>
        </p:nvSpPr>
        <p:spPr>
          <a:xfrm rot="5400000">
            <a:off x="5755586" y="1364877"/>
            <a:ext cx="230831" cy="5736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59B418F1-8845-1C5E-FD23-7A377A8291D2}"/>
              </a:ext>
            </a:extLst>
          </p:cNvPr>
          <p:cNvSpPr txBox="1"/>
          <p:nvPr/>
        </p:nvSpPr>
        <p:spPr>
          <a:xfrm>
            <a:off x="5444804" y="1145864"/>
            <a:ext cx="931896" cy="415498"/>
          </a:xfrm>
          <a:prstGeom prst="rect">
            <a:avLst/>
          </a:prstGeom>
          <a:noFill/>
        </p:spPr>
        <p:txBody>
          <a:bodyPr wrap="square" rtlCol="0">
            <a:spAutoFit/>
          </a:bodyPr>
          <a:lstStyle/>
          <a:p>
            <a:pPr algn="ctr"/>
            <a:r>
              <a:rPr lang="en-US" sz="1050" b="1" dirty="0">
                <a:solidFill>
                  <a:srgbClr val="FF0000"/>
                </a:solidFill>
              </a:rPr>
              <a:t>Top Customers</a:t>
            </a:r>
          </a:p>
        </p:txBody>
      </p:sp>
      <p:sp>
        <p:nvSpPr>
          <p:cNvPr id="48" name="Rectangle 47">
            <a:extLst>
              <a:ext uri="{FF2B5EF4-FFF2-40B4-BE49-F238E27FC236}">
                <a16:creationId xmlns:a16="http://schemas.microsoft.com/office/drawing/2014/main" id="{97C73559-EFEF-6028-4473-FCA6F666D296}"/>
              </a:ext>
            </a:extLst>
          </p:cNvPr>
          <p:cNvSpPr/>
          <p:nvPr/>
        </p:nvSpPr>
        <p:spPr>
          <a:xfrm>
            <a:off x="613067" y="4539450"/>
            <a:ext cx="285293" cy="194948"/>
          </a:xfrm>
          <a:prstGeom prst="rect">
            <a:avLst/>
          </a:prstGeom>
          <a:noFill/>
          <a:ln w="28575">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tangle 48">
            <a:extLst>
              <a:ext uri="{FF2B5EF4-FFF2-40B4-BE49-F238E27FC236}">
                <a16:creationId xmlns:a16="http://schemas.microsoft.com/office/drawing/2014/main" id="{9800D418-5938-D29E-66FA-E57530AB8A41}"/>
              </a:ext>
            </a:extLst>
          </p:cNvPr>
          <p:cNvSpPr/>
          <p:nvPr/>
        </p:nvSpPr>
        <p:spPr>
          <a:xfrm>
            <a:off x="1053235" y="4539450"/>
            <a:ext cx="603165" cy="1949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1" name="Straight Arrow Connector 50">
            <a:extLst>
              <a:ext uri="{FF2B5EF4-FFF2-40B4-BE49-F238E27FC236}">
                <a16:creationId xmlns:a16="http://schemas.microsoft.com/office/drawing/2014/main" id="{96F074F0-311A-431E-D75D-91F9F718D8D7}"/>
              </a:ext>
            </a:extLst>
          </p:cNvPr>
          <p:cNvCxnSpPr>
            <a:cxnSpLocks/>
            <a:stCxn id="48" idx="0"/>
          </p:cNvCxnSpPr>
          <p:nvPr/>
        </p:nvCxnSpPr>
        <p:spPr>
          <a:xfrm flipV="1">
            <a:off x="755714" y="3843534"/>
            <a:ext cx="306673" cy="695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C44F8DB4-207F-A371-D545-2F0DDE5E7A31}"/>
              </a:ext>
            </a:extLst>
          </p:cNvPr>
          <p:cNvCxnSpPr>
            <a:cxnSpLocks/>
          </p:cNvCxnSpPr>
          <p:nvPr/>
        </p:nvCxnSpPr>
        <p:spPr>
          <a:xfrm flipV="1">
            <a:off x="1675958" y="4551270"/>
            <a:ext cx="610048" cy="85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EA6B7F75-5301-48E1-86D9-011DFD109EE7}"/>
              </a:ext>
            </a:extLst>
          </p:cNvPr>
          <p:cNvPicPr>
            <a:picLocks noChangeAspect="1"/>
          </p:cNvPicPr>
          <p:nvPr/>
        </p:nvPicPr>
        <p:blipFill>
          <a:blip r:embed="rId5"/>
          <a:stretch>
            <a:fillRect/>
          </a:stretch>
        </p:blipFill>
        <p:spPr>
          <a:xfrm>
            <a:off x="4999809" y="2567212"/>
            <a:ext cx="3668960" cy="2475158"/>
          </a:xfrm>
          <a:prstGeom prst="rect">
            <a:avLst/>
          </a:prstGeom>
        </p:spPr>
      </p:pic>
      <p:sp>
        <p:nvSpPr>
          <p:cNvPr id="57" name="Rectangle 56">
            <a:extLst>
              <a:ext uri="{FF2B5EF4-FFF2-40B4-BE49-F238E27FC236}">
                <a16:creationId xmlns:a16="http://schemas.microsoft.com/office/drawing/2014/main" id="{DB598040-3F11-80DA-CDFF-524049BB1047}"/>
              </a:ext>
            </a:extLst>
          </p:cNvPr>
          <p:cNvSpPr/>
          <p:nvPr/>
        </p:nvSpPr>
        <p:spPr>
          <a:xfrm>
            <a:off x="5528767" y="4564016"/>
            <a:ext cx="848066" cy="1703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Arrow Connector 58">
            <a:extLst>
              <a:ext uri="{FF2B5EF4-FFF2-40B4-BE49-F238E27FC236}">
                <a16:creationId xmlns:a16="http://schemas.microsoft.com/office/drawing/2014/main" id="{518B1972-49DB-A590-C72A-119AD7361AB3}"/>
              </a:ext>
            </a:extLst>
          </p:cNvPr>
          <p:cNvCxnSpPr>
            <a:cxnSpLocks/>
          </p:cNvCxnSpPr>
          <p:nvPr/>
        </p:nvCxnSpPr>
        <p:spPr>
          <a:xfrm flipV="1">
            <a:off x="6376700" y="4460141"/>
            <a:ext cx="275062" cy="189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39CC23E-81DD-B9CB-63EF-FE41212353F0}"/>
              </a:ext>
            </a:extLst>
          </p:cNvPr>
          <p:cNvCxnSpPr>
            <a:cxnSpLocks/>
          </p:cNvCxnSpPr>
          <p:nvPr/>
        </p:nvCxnSpPr>
        <p:spPr>
          <a:xfrm flipH="1">
            <a:off x="-288670" y="2575912"/>
            <a:ext cx="7681" cy="1888862"/>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243DF411-B39E-C5AF-819E-D8241C809780}"/>
              </a:ext>
            </a:extLst>
          </p:cNvPr>
          <p:cNvCxnSpPr>
            <a:cxnSpLocks/>
          </p:cNvCxnSpPr>
          <p:nvPr/>
        </p:nvCxnSpPr>
        <p:spPr>
          <a:xfrm>
            <a:off x="4560389" y="-35681"/>
            <a:ext cx="0" cy="517918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BBE4AB1-D4CC-9966-B75D-1C6AF27E8418}"/>
              </a:ext>
            </a:extLst>
          </p:cNvPr>
          <p:cNvPicPr>
            <a:picLocks noChangeAspect="1"/>
          </p:cNvPicPr>
          <p:nvPr/>
        </p:nvPicPr>
        <p:blipFill>
          <a:blip r:embed="rId6"/>
          <a:stretch>
            <a:fillRect/>
          </a:stretch>
        </p:blipFill>
        <p:spPr>
          <a:xfrm>
            <a:off x="146820" y="38634"/>
            <a:ext cx="3703500" cy="2392463"/>
          </a:xfrm>
          <a:prstGeom prst="rect">
            <a:avLst/>
          </a:prstGeom>
        </p:spPr>
      </p:pic>
      <p:sp>
        <p:nvSpPr>
          <p:cNvPr id="6" name="Rectangular Callout 5">
            <a:extLst>
              <a:ext uri="{FF2B5EF4-FFF2-40B4-BE49-F238E27FC236}">
                <a16:creationId xmlns:a16="http://schemas.microsoft.com/office/drawing/2014/main" id="{9ADE6ADB-5026-E4B7-CFD3-91DA72A0A6FB}"/>
              </a:ext>
            </a:extLst>
          </p:cNvPr>
          <p:cNvSpPr/>
          <p:nvPr/>
        </p:nvSpPr>
        <p:spPr>
          <a:xfrm>
            <a:off x="6652452" y="4273950"/>
            <a:ext cx="912263" cy="33700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Cart abandonment</a:t>
            </a:r>
          </a:p>
        </p:txBody>
      </p:sp>
      <p:sp>
        <p:nvSpPr>
          <p:cNvPr id="10" name="Rectangular Callout 9">
            <a:extLst>
              <a:ext uri="{FF2B5EF4-FFF2-40B4-BE49-F238E27FC236}">
                <a16:creationId xmlns:a16="http://schemas.microsoft.com/office/drawing/2014/main" id="{4EF72F89-7BEA-DEBB-CF7E-EC8DCF8C0A1A}"/>
              </a:ext>
            </a:extLst>
          </p:cNvPr>
          <p:cNvSpPr/>
          <p:nvPr/>
        </p:nvSpPr>
        <p:spPr>
          <a:xfrm>
            <a:off x="2271671" y="4281641"/>
            <a:ext cx="952686"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Repeating customers but not buying!</a:t>
            </a:r>
          </a:p>
        </p:txBody>
      </p:sp>
      <p:sp>
        <p:nvSpPr>
          <p:cNvPr id="11" name="Rectangular Callout 10">
            <a:extLst>
              <a:ext uri="{FF2B5EF4-FFF2-40B4-BE49-F238E27FC236}">
                <a16:creationId xmlns:a16="http://schemas.microsoft.com/office/drawing/2014/main" id="{D175D7AD-9A3D-1F8B-C9E9-A8097A36522B}"/>
              </a:ext>
            </a:extLst>
          </p:cNvPr>
          <p:cNvSpPr/>
          <p:nvPr/>
        </p:nvSpPr>
        <p:spPr>
          <a:xfrm>
            <a:off x="617458" y="3427778"/>
            <a:ext cx="1147841"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Better recommendations</a:t>
            </a:r>
          </a:p>
        </p:txBody>
      </p:sp>
      <p:sp>
        <p:nvSpPr>
          <p:cNvPr id="12" name="Rectangular Callout 11">
            <a:extLst>
              <a:ext uri="{FF2B5EF4-FFF2-40B4-BE49-F238E27FC236}">
                <a16:creationId xmlns:a16="http://schemas.microsoft.com/office/drawing/2014/main" id="{BC09E34D-CBF6-A52E-5DEA-1F6FBFF5A0C1}"/>
              </a:ext>
            </a:extLst>
          </p:cNvPr>
          <p:cNvSpPr/>
          <p:nvPr/>
        </p:nvSpPr>
        <p:spPr>
          <a:xfrm>
            <a:off x="801993" y="246232"/>
            <a:ext cx="864130" cy="408038"/>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Lack of Engagement</a:t>
            </a:r>
          </a:p>
        </p:txBody>
      </p:sp>
      <p:sp>
        <p:nvSpPr>
          <p:cNvPr id="13" name="Rectangular Callout 12">
            <a:extLst>
              <a:ext uri="{FF2B5EF4-FFF2-40B4-BE49-F238E27FC236}">
                <a16:creationId xmlns:a16="http://schemas.microsoft.com/office/drawing/2014/main" id="{B9B9C90F-AB44-55C3-FF9E-E5246AE90D88}"/>
              </a:ext>
            </a:extLst>
          </p:cNvPr>
          <p:cNvSpPr/>
          <p:nvPr/>
        </p:nvSpPr>
        <p:spPr>
          <a:xfrm>
            <a:off x="2044582" y="1652204"/>
            <a:ext cx="974516" cy="26921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Loyal visitors</a:t>
            </a:r>
          </a:p>
        </p:txBody>
      </p:sp>
      <p:sp>
        <p:nvSpPr>
          <p:cNvPr id="4" name="Rectangle 3">
            <a:extLst>
              <a:ext uri="{FF2B5EF4-FFF2-40B4-BE49-F238E27FC236}">
                <a16:creationId xmlns:a16="http://schemas.microsoft.com/office/drawing/2014/main" id="{0DD82FB2-CA96-3C1C-55B4-F88AC6F40C2D}"/>
              </a:ext>
            </a:extLst>
          </p:cNvPr>
          <p:cNvSpPr/>
          <p:nvPr/>
        </p:nvSpPr>
        <p:spPr>
          <a:xfrm>
            <a:off x="4568917" y="38634"/>
            <a:ext cx="4560389" cy="2490324"/>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1560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08026-655B-7DC2-847F-634B2F7A79D3}"/>
            </a:ext>
          </a:extLst>
        </p:cNvPr>
        <p:cNvGrpSpPr/>
        <p:nvPr/>
      </p:nvGrpSpPr>
      <p:grpSpPr>
        <a:xfrm>
          <a:off x="0" y="0"/>
          <a:ext cx="0" cy="0"/>
          <a:chOff x="0" y="0"/>
          <a:chExt cx="0" cy="0"/>
        </a:xfrm>
      </p:grpSpPr>
      <p:pic>
        <p:nvPicPr>
          <p:cNvPr id="47" name="Picture 46">
            <a:extLst>
              <a:ext uri="{FF2B5EF4-FFF2-40B4-BE49-F238E27FC236}">
                <a16:creationId xmlns:a16="http://schemas.microsoft.com/office/drawing/2014/main" id="{492533DF-EF8D-F2B5-4ED0-5C429263AC17}"/>
              </a:ext>
            </a:extLst>
          </p:cNvPr>
          <p:cNvPicPr>
            <a:picLocks noChangeAspect="1"/>
          </p:cNvPicPr>
          <p:nvPr/>
        </p:nvPicPr>
        <p:blipFill>
          <a:blip r:embed="rId3"/>
          <a:stretch>
            <a:fillRect/>
          </a:stretch>
        </p:blipFill>
        <p:spPr>
          <a:xfrm>
            <a:off x="146820" y="2690971"/>
            <a:ext cx="3668960" cy="2305127"/>
          </a:xfrm>
          <a:prstGeom prst="rect">
            <a:avLst/>
          </a:prstGeom>
        </p:spPr>
      </p:pic>
      <p:cxnSp>
        <p:nvCxnSpPr>
          <p:cNvPr id="61" name="Straight Connector 60">
            <a:extLst>
              <a:ext uri="{FF2B5EF4-FFF2-40B4-BE49-F238E27FC236}">
                <a16:creationId xmlns:a16="http://schemas.microsoft.com/office/drawing/2014/main" id="{64BA5B3F-3C98-A68E-2B1B-0DC1985F16A8}"/>
              </a:ext>
            </a:extLst>
          </p:cNvPr>
          <p:cNvCxnSpPr/>
          <p:nvPr/>
        </p:nvCxnSpPr>
        <p:spPr>
          <a:xfrm flipV="1">
            <a:off x="0" y="2469580"/>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31" name="Content Placeholder 3">
            <a:extLst>
              <a:ext uri="{FF2B5EF4-FFF2-40B4-BE49-F238E27FC236}">
                <a16:creationId xmlns:a16="http://schemas.microsoft.com/office/drawing/2014/main" id="{0D488C4D-FB86-89B0-3E71-B29917AC6A06}"/>
              </a:ext>
            </a:extLst>
          </p:cNvPr>
          <p:cNvPicPr>
            <a:picLocks noChangeAspect="1"/>
          </p:cNvPicPr>
          <p:nvPr/>
        </p:nvPicPr>
        <p:blipFill>
          <a:blip r:embed="rId4"/>
          <a:stretch>
            <a:fillRect/>
          </a:stretch>
        </p:blipFill>
        <p:spPr>
          <a:xfrm>
            <a:off x="4949270" y="65417"/>
            <a:ext cx="3773635" cy="2197506"/>
          </a:xfrm>
          <a:prstGeom prst="rect">
            <a:avLst/>
          </a:prstGeom>
        </p:spPr>
      </p:pic>
      <p:sp>
        <p:nvSpPr>
          <p:cNvPr id="32" name="TextBox 31">
            <a:extLst>
              <a:ext uri="{FF2B5EF4-FFF2-40B4-BE49-F238E27FC236}">
                <a16:creationId xmlns:a16="http://schemas.microsoft.com/office/drawing/2014/main" id="{0E3B0E29-50D3-0376-D755-1FBFA2742BBE}"/>
              </a:ext>
            </a:extLst>
          </p:cNvPr>
          <p:cNvSpPr txBox="1"/>
          <p:nvPr/>
        </p:nvSpPr>
        <p:spPr>
          <a:xfrm>
            <a:off x="4999809" y="2161608"/>
            <a:ext cx="4202268" cy="230832"/>
          </a:xfrm>
          <a:prstGeom prst="rect">
            <a:avLst/>
          </a:prstGeom>
          <a:noFill/>
        </p:spPr>
        <p:txBody>
          <a:bodyPr wrap="square" rtlCol="0">
            <a:spAutoFit/>
          </a:bodyPr>
          <a:lstStyle/>
          <a:p>
            <a:r>
              <a:rPr lang="en-US" sz="900" dirty="0"/>
              <a:t>Only 39 users among 1.4M users are responsible for 20% of total sales!</a:t>
            </a:r>
          </a:p>
        </p:txBody>
      </p:sp>
      <p:sp>
        <p:nvSpPr>
          <p:cNvPr id="33" name="Left Brace 32">
            <a:extLst>
              <a:ext uri="{FF2B5EF4-FFF2-40B4-BE49-F238E27FC236}">
                <a16:creationId xmlns:a16="http://schemas.microsoft.com/office/drawing/2014/main" id="{4442ED93-7DF7-9981-C2B6-1CC2AA7F9D10}"/>
              </a:ext>
            </a:extLst>
          </p:cNvPr>
          <p:cNvSpPr/>
          <p:nvPr/>
        </p:nvSpPr>
        <p:spPr>
          <a:xfrm rot="5400000">
            <a:off x="5755586" y="1364877"/>
            <a:ext cx="230831" cy="5736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05189936-D4BA-5E6E-6B5B-8A820E0DA4C8}"/>
              </a:ext>
            </a:extLst>
          </p:cNvPr>
          <p:cNvSpPr txBox="1"/>
          <p:nvPr/>
        </p:nvSpPr>
        <p:spPr>
          <a:xfrm>
            <a:off x="5444804" y="1145864"/>
            <a:ext cx="931896" cy="415498"/>
          </a:xfrm>
          <a:prstGeom prst="rect">
            <a:avLst/>
          </a:prstGeom>
          <a:noFill/>
        </p:spPr>
        <p:txBody>
          <a:bodyPr wrap="square" rtlCol="0">
            <a:spAutoFit/>
          </a:bodyPr>
          <a:lstStyle/>
          <a:p>
            <a:pPr algn="ctr"/>
            <a:r>
              <a:rPr lang="en-US" sz="1050" b="1" dirty="0">
                <a:solidFill>
                  <a:srgbClr val="FF0000"/>
                </a:solidFill>
              </a:rPr>
              <a:t>Top Customers</a:t>
            </a:r>
          </a:p>
        </p:txBody>
      </p:sp>
      <p:sp>
        <p:nvSpPr>
          <p:cNvPr id="48" name="Rectangle 47">
            <a:extLst>
              <a:ext uri="{FF2B5EF4-FFF2-40B4-BE49-F238E27FC236}">
                <a16:creationId xmlns:a16="http://schemas.microsoft.com/office/drawing/2014/main" id="{2A9F7E08-BB71-0C45-F751-0E5FE3ACF486}"/>
              </a:ext>
            </a:extLst>
          </p:cNvPr>
          <p:cNvSpPr/>
          <p:nvPr/>
        </p:nvSpPr>
        <p:spPr>
          <a:xfrm>
            <a:off x="613067" y="4539450"/>
            <a:ext cx="285293" cy="194948"/>
          </a:xfrm>
          <a:prstGeom prst="rect">
            <a:avLst/>
          </a:prstGeom>
          <a:noFill/>
          <a:ln w="28575">
            <a:solidFill>
              <a:srgbClr val="04A6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Rectangle 48">
            <a:extLst>
              <a:ext uri="{FF2B5EF4-FFF2-40B4-BE49-F238E27FC236}">
                <a16:creationId xmlns:a16="http://schemas.microsoft.com/office/drawing/2014/main" id="{1283A605-492D-242D-7E35-9178239E3486}"/>
              </a:ext>
            </a:extLst>
          </p:cNvPr>
          <p:cNvSpPr/>
          <p:nvPr/>
        </p:nvSpPr>
        <p:spPr>
          <a:xfrm>
            <a:off x="1053235" y="4539450"/>
            <a:ext cx="603165" cy="19494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1" name="Straight Arrow Connector 50">
            <a:extLst>
              <a:ext uri="{FF2B5EF4-FFF2-40B4-BE49-F238E27FC236}">
                <a16:creationId xmlns:a16="http://schemas.microsoft.com/office/drawing/2014/main" id="{FCBCC29E-B3F9-5700-5929-4244A57C5CE9}"/>
              </a:ext>
            </a:extLst>
          </p:cNvPr>
          <p:cNvCxnSpPr>
            <a:cxnSpLocks/>
            <a:stCxn id="48" idx="0"/>
          </p:cNvCxnSpPr>
          <p:nvPr/>
        </p:nvCxnSpPr>
        <p:spPr>
          <a:xfrm flipV="1">
            <a:off x="755714" y="3843534"/>
            <a:ext cx="306673" cy="695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9EE62B79-5225-5C3D-C408-D65559111403}"/>
              </a:ext>
            </a:extLst>
          </p:cNvPr>
          <p:cNvCxnSpPr>
            <a:cxnSpLocks/>
          </p:cNvCxnSpPr>
          <p:nvPr/>
        </p:nvCxnSpPr>
        <p:spPr>
          <a:xfrm flipV="1">
            <a:off x="1675958" y="4551270"/>
            <a:ext cx="610048" cy="856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195A574B-FFC2-F438-07B7-33044E65FB02}"/>
              </a:ext>
            </a:extLst>
          </p:cNvPr>
          <p:cNvPicPr>
            <a:picLocks noChangeAspect="1"/>
          </p:cNvPicPr>
          <p:nvPr/>
        </p:nvPicPr>
        <p:blipFill>
          <a:blip r:embed="rId5"/>
          <a:stretch>
            <a:fillRect/>
          </a:stretch>
        </p:blipFill>
        <p:spPr>
          <a:xfrm>
            <a:off x="4999809" y="2567212"/>
            <a:ext cx="3668960" cy="2475158"/>
          </a:xfrm>
          <a:prstGeom prst="rect">
            <a:avLst/>
          </a:prstGeom>
        </p:spPr>
      </p:pic>
      <p:sp>
        <p:nvSpPr>
          <p:cNvPr id="57" name="Rectangle 56">
            <a:extLst>
              <a:ext uri="{FF2B5EF4-FFF2-40B4-BE49-F238E27FC236}">
                <a16:creationId xmlns:a16="http://schemas.microsoft.com/office/drawing/2014/main" id="{F9903827-29C5-21BC-DAE1-80619B99A57D}"/>
              </a:ext>
            </a:extLst>
          </p:cNvPr>
          <p:cNvSpPr/>
          <p:nvPr/>
        </p:nvSpPr>
        <p:spPr>
          <a:xfrm>
            <a:off x="5528767" y="4564016"/>
            <a:ext cx="848066" cy="170382"/>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Straight Arrow Connector 58">
            <a:extLst>
              <a:ext uri="{FF2B5EF4-FFF2-40B4-BE49-F238E27FC236}">
                <a16:creationId xmlns:a16="http://schemas.microsoft.com/office/drawing/2014/main" id="{C10416B5-CF8B-9325-9199-9072DE432B90}"/>
              </a:ext>
            </a:extLst>
          </p:cNvPr>
          <p:cNvCxnSpPr>
            <a:cxnSpLocks/>
          </p:cNvCxnSpPr>
          <p:nvPr/>
        </p:nvCxnSpPr>
        <p:spPr>
          <a:xfrm flipV="1">
            <a:off x="6376700" y="4460141"/>
            <a:ext cx="275062" cy="1890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457BDDF-8540-8865-3F2E-E128FE8F619D}"/>
              </a:ext>
            </a:extLst>
          </p:cNvPr>
          <p:cNvCxnSpPr>
            <a:cxnSpLocks/>
          </p:cNvCxnSpPr>
          <p:nvPr/>
        </p:nvCxnSpPr>
        <p:spPr>
          <a:xfrm flipH="1">
            <a:off x="-288670" y="2575912"/>
            <a:ext cx="7681" cy="1888862"/>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9839DCBE-308E-0D1E-9190-42BF8D527E55}"/>
              </a:ext>
            </a:extLst>
          </p:cNvPr>
          <p:cNvCxnSpPr>
            <a:cxnSpLocks/>
          </p:cNvCxnSpPr>
          <p:nvPr/>
        </p:nvCxnSpPr>
        <p:spPr>
          <a:xfrm>
            <a:off x="4560389" y="-35681"/>
            <a:ext cx="0" cy="517918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BC399AA5-95A9-522F-009B-900C0CB878D0}"/>
              </a:ext>
            </a:extLst>
          </p:cNvPr>
          <p:cNvPicPr>
            <a:picLocks noChangeAspect="1"/>
          </p:cNvPicPr>
          <p:nvPr/>
        </p:nvPicPr>
        <p:blipFill>
          <a:blip r:embed="rId6"/>
          <a:stretch>
            <a:fillRect/>
          </a:stretch>
        </p:blipFill>
        <p:spPr>
          <a:xfrm>
            <a:off x="146820" y="38634"/>
            <a:ext cx="3703500" cy="2392463"/>
          </a:xfrm>
          <a:prstGeom prst="rect">
            <a:avLst/>
          </a:prstGeom>
        </p:spPr>
      </p:pic>
      <p:sp>
        <p:nvSpPr>
          <p:cNvPr id="6" name="Rectangular Callout 5">
            <a:extLst>
              <a:ext uri="{FF2B5EF4-FFF2-40B4-BE49-F238E27FC236}">
                <a16:creationId xmlns:a16="http://schemas.microsoft.com/office/drawing/2014/main" id="{667B2CF6-7BA7-0E62-A045-5F92328E5CA0}"/>
              </a:ext>
            </a:extLst>
          </p:cNvPr>
          <p:cNvSpPr/>
          <p:nvPr/>
        </p:nvSpPr>
        <p:spPr>
          <a:xfrm>
            <a:off x="6652452" y="4273950"/>
            <a:ext cx="912263" cy="33700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Cart abandonment</a:t>
            </a:r>
          </a:p>
        </p:txBody>
      </p:sp>
      <p:sp>
        <p:nvSpPr>
          <p:cNvPr id="10" name="Rectangular Callout 9">
            <a:extLst>
              <a:ext uri="{FF2B5EF4-FFF2-40B4-BE49-F238E27FC236}">
                <a16:creationId xmlns:a16="http://schemas.microsoft.com/office/drawing/2014/main" id="{D424A234-1A41-67D9-C1C2-0C9B9A0A4BAB}"/>
              </a:ext>
            </a:extLst>
          </p:cNvPr>
          <p:cNvSpPr/>
          <p:nvPr/>
        </p:nvSpPr>
        <p:spPr>
          <a:xfrm>
            <a:off x="2271671" y="4281641"/>
            <a:ext cx="952686"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Repeating customers but not buying!</a:t>
            </a:r>
          </a:p>
        </p:txBody>
      </p:sp>
      <p:sp>
        <p:nvSpPr>
          <p:cNvPr id="11" name="Rectangular Callout 10">
            <a:extLst>
              <a:ext uri="{FF2B5EF4-FFF2-40B4-BE49-F238E27FC236}">
                <a16:creationId xmlns:a16="http://schemas.microsoft.com/office/drawing/2014/main" id="{5FADB1F2-3074-44DD-9BB1-F95FE909AC6C}"/>
              </a:ext>
            </a:extLst>
          </p:cNvPr>
          <p:cNvSpPr/>
          <p:nvPr/>
        </p:nvSpPr>
        <p:spPr>
          <a:xfrm>
            <a:off x="617458" y="3427778"/>
            <a:ext cx="1147841" cy="39190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Better recommendations</a:t>
            </a:r>
          </a:p>
        </p:txBody>
      </p:sp>
      <p:sp>
        <p:nvSpPr>
          <p:cNvPr id="12" name="Rectangular Callout 11">
            <a:extLst>
              <a:ext uri="{FF2B5EF4-FFF2-40B4-BE49-F238E27FC236}">
                <a16:creationId xmlns:a16="http://schemas.microsoft.com/office/drawing/2014/main" id="{97DE0003-F022-382A-6B74-67C078ECE606}"/>
              </a:ext>
            </a:extLst>
          </p:cNvPr>
          <p:cNvSpPr/>
          <p:nvPr/>
        </p:nvSpPr>
        <p:spPr>
          <a:xfrm>
            <a:off x="801993" y="246232"/>
            <a:ext cx="864130" cy="408038"/>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Lack of Engagement</a:t>
            </a:r>
          </a:p>
        </p:txBody>
      </p:sp>
      <p:sp>
        <p:nvSpPr>
          <p:cNvPr id="13" name="Rectangular Callout 12">
            <a:extLst>
              <a:ext uri="{FF2B5EF4-FFF2-40B4-BE49-F238E27FC236}">
                <a16:creationId xmlns:a16="http://schemas.microsoft.com/office/drawing/2014/main" id="{1CFF7D74-F81E-8D7A-4732-3DB75C49BFC3}"/>
              </a:ext>
            </a:extLst>
          </p:cNvPr>
          <p:cNvSpPr/>
          <p:nvPr/>
        </p:nvSpPr>
        <p:spPr>
          <a:xfrm>
            <a:off x="2044582" y="1652204"/>
            <a:ext cx="974516" cy="26921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Loyal visitors</a:t>
            </a:r>
          </a:p>
        </p:txBody>
      </p:sp>
      <p:sp>
        <p:nvSpPr>
          <p:cNvPr id="4" name="Rectangle 3">
            <a:extLst>
              <a:ext uri="{FF2B5EF4-FFF2-40B4-BE49-F238E27FC236}">
                <a16:creationId xmlns:a16="http://schemas.microsoft.com/office/drawing/2014/main" id="{6F49331D-3EC2-2ADE-8DC3-C99A9C9B93B6}"/>
              </a:ext>
            </a:extLst>
          </p:cNvPr>
          <p:cNvSpPr/>
          <p:nvPr/>
        </p:nvSpPr>
        <p:spPr>
          <a:xfrm>
            <a:off x="15453" y="2517816"/>
            <a:ext cx="9113185" cy="2596629"/>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287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0">
          <a:extLst>
            <a:ext uri="{FF2B5EF4-FFF2-40B4-BE49-F238E27FC236}">
              <a16:creationId xmlns:a16="http://schemas.microsoft.com/office/drawing/2014/main" id="{2E96B0AA-38E9-4033-D91E-AE641C88A9E1}"/>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EDF2E12E-32AA-8CC6-7086-79317C09077C}"/>
              </a:ext>
            </a:extLst>
          </p:cNvPr>
          <p:cNvSpPr/>
          <p:nvPr/>
        </p:nvSpPr>
        <p:spPr>
          <a:xfrm rot="10800000" flipH="1">
            <a:off x="1635833" y="3051511"/>
            <a:ext cx="2558897" cy="30727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07D7E772-B975-7051-F4A3-E9DF017B92EC}"/>
              </a:ext>
            </a:extLst>
          </p:cNvPr>
          <p:cNvSpPr/>
          <p:nvPr/>
        </p:nvSpPr>
        <p:spPr>
          <a:xfrm rot="10800000" flipH="1">
            <a:off x="2285335" y="2398512"/>
            <a:ext cx="2353639"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86366783-602A-D2DF-6EEB-EEFE9B56CFF8}"/>
              </a:ext>
            </a:extLst>
          </p:cNvPr>
          <p:cNvSpPr/>
          <p:nvPr/>
        </p:nvSpPr>
        <p:spPr>
          <a:xfrm rot="10800000" flipH="1">
            <a:off x="1274323" y="3644811"/>
            <a:ext cx="1857100" cy="298956"/>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B5D5D986-7D1C-73BA-927C-B56692B4C4C2}"/>
              </a:ext>
            </a:extLst>
          </p:cNvPr>
          <p:cNvSpPr/>
          <p:nvPr/>
        </p:nvSpPr>
        <p:spPr>
          <a:xfrm rot="10800000" flipH="1">
            <a:off x="1705024" y="1767337"/>
            <a:ext cx="2489706"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B99A549A-B09E-766F-C805-8288CB5E7DBC}"/>
              </a:ext>
            </a:extLst>
          </p:cNvPr>
          <p:cNvSpPr/>
          <p:nvPr/>
        </p:nvSpPr>
        <p:spPr>
          <a:xfrm rot="10800000" flipH="1">
            <a:off x="1442725" y="1152350"/>
            <a:ext cx="1645939" cy="304627"/>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4">
            <a:extLst>
              <a:ext uri="{FF2B5EF4-FFF2-40B4-BE49-F238E27FC236}">
                <a16:creationId xmlns:a16="http://schemas.microsoft.com/office/drawing/2014/main" id="{5636241C-F55B-1451-933C-EF008967F8A0}"/>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64167840-EDE8-925B-81F3-6F02A3FC47B4}"/>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8AE5762F-08A4-F479-0915-61B70AAE9336}"/>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0BECD1DE-2147-9D1C-84C9-C4BA307219BD}"/>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B861BB36-DA25-CC12-2E4A-4E3A541CE56E}"/>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F534FD65-9F1E-9474-C002-AEC7A905FF7F}"/>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6375440B-B5CF-BC73-D8A9-D18850F0C7EC}"/>
              </a:ext>
            </a:extLst>
          </p:cNvPr>
          <p:cNvSpPr txBox="1"/>
          <p:nvPr/>
        </p:nvSpPr>
        <p:spPr>
          <a:xfrm>
            <a:off x="4233800" y="1645574"/>
            <a:ext cx="4304815" cy="646331"/>
          </a:xfrm>
          <a:prstGeom prst="rect">
            <a:avLst/>
          </a:prstGeom>
          <a:noFill/>
        </p:spPr>
        <p:txBody>
          <a:bodyPr wrap="square">
            <a:spAutoFit/>
          </a:bodyPr>
          <a:lstStyle/>
          <a:p>
            <a:r>
              <a:rPr lang="en-US" sz="1200" b="0" i="0" dirty="0">
                <a:solidFill>
                  <a:schemeClr val="accent5">
                    <a:lumMod val="20000"/>
                    <a:lumOff val="80000"/>
                  </a:schemeClr>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EF13BE0D-2927-860B-8A7A-413D72976445}"/>
              </a:ext>
            </a:extLst>
          </p:cNvPr>
          <p:cNvSpPr txBox="1"/>
          <p:nvPr/>
        </p:nvSpPr>
        <p:spPr>
          <a:xfrm>
            <a:off x="4638974" y="2248584"/>
            <a:ext cx="4235175"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F8E5BF79-9C3C-8517-6B47-B200DD563535}"/>
              </a:ext>
            </a:extLst>
          </p:cNvPr>
          <p:cNvSpPr txBox="1"/>
          <p:nvPr/>
        </p:nvSpPr>
        <p:spPr>
          <a:xfrm>
            <a:off x="4306625" y="2926676"/>
            <a:ext cx="3909720" cy="646331"/>
          </a:xfrm>
          <a:prstGeom prst="rect">
            <a:avLst/>
          </a:prstGeom>
          <a:noFill/>
        </p:spPr>
        <p:txBody>
          <a:bodyPr wrap="square">
            <a:spAutoFit/>
          </a:bodyPr>
          <a:lstStyle/>
          <a:p>
            <a:r>
              <a:rPr lang="en-US" sz="1200" dirty="0">
                <a:solidFill>
                  <a:srgbClr val="76A4C0"/>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rgbClr val="76A4C0"/>
              </a:solidFill>
            </a:endParaRPr>
          </a:p>
        </p:txBody>
      </p:sp>
      <p:sp>
        <p:nvSpPr>
          <p:cNvPr id="10" name="TextBox 9">
            <a:extLst>
              <a:ext uri="{FF2B5EF4-FFF2-40B4-BE49-F238E27FC236}">
                <a16:creationId xmlns:a16="http://schemas.microsoft.com/office/drawing/2014/main" id="{7F69C3C7-CAF4-0E95-BD42-209574F9AFF8}"/>
              </a:ext>
            </a:extLst>
          </p:cNvPr>
          <p:cNvSpPr txBox="1"/>
          <p:nvPr/>
        </p:nvSpPr>
        <p:spPr>
          <a:xfrm>
            <a:off x="3088665" y="3573007"/>
            <a:ext cx="3867300" cy="461665"/>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11BDF290-2875-302C-B583-6290B7268A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F2B92C80-3F75-A629-7BB3-EC867E0B344A}"/>
              </a:ext>
            </a:extLst>
          </p:cNvPr>
          <p:cNvSpPr txBox="1"/>
          <p:nvPr/>
        </p:nvSpPr>
        <p:spPr>
          <a:xfrm>
            <a:off x="2277301" y="1179818"/>
            <a:ext cx="562975"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Trend</a:t>
            </a:r>
          </a:p>
        </p:txBody>
      </p:sp>
      <p:sp>
        <p:nvSpPr>
          <p:cNvPr id="14" name="TextBox 13">
            <a:extLst>
              <a:ext uri="{FF2B5EF4-FFF2-40B4-BE49-F238E27FC236}">
                <a16:creationId xmlns:a16="http://schemas.microsoft.com/office/drawing/2014/main" id="{6AEC2BB5-AFE0-499B-5D95-5AAF1923EC48}"/>
              </a:ext>
            </a:extLst>
          </p:cNvPr>
          <p:cNvSpPr txBox="1"/>
          <p:nvPr/>
        </p:nvSpPr>
        <p:spPr>
          <a:xfrm>
            <a:off x="2778296" y="1801943"/>
            <a:ext cx="957313"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Bottlenecks</a:t>
            </a:r>
          </a:p>
        </p:txBody>
      </p:sp>
      <p:sp>
        <p:nvSpPr>
          <p:cNvPr id="15" name="TextBox 14">
            <a:extLst>
              <a:ext uri="{FF2B5EF4-FFF2-40B4-BE49-F238E27FC236}">
                <a16:creationId xmlns:a16="http://schemas.microsoft.com/office/drawing/2014/main" id="{31310BB1-EE9B-2E00-C79B-2BB697253191}"/>
              </a:ext>
            </a:extLst>
          </p:cNvPr>
          <p:cNvSpPr txBox="1"/>
          <p:nvPr/>
        </p:nvSpPr>
        <p:spPr>
          <a:xfrm>
            <a:off x="2780804" y="2427151"/>
            <a:ext cx="1757178"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D7CF1006-3F8E-33B9-DF3E-546655F37853}"/>
              </a:ext>
            </a:extLst>
          </p:cNvPr>
          <p:cNvSpPr txBox="1"/>
          <p:nvPr/>
        </p:nvSpPr>
        <p:spPr>
          <a:xfrm>
            <a:off x="2710640" y="3070462"/>
            <a:ext cx="1827341" cy="261610"/>
          </a:xfrm>
          <a:prstGeom prst="rect">
            <a:avLst/>
          </a:prstGeom>
          <a:noFill/>
        </p:spPr>
        <p:txBody>
          <a:bodyPr wrap="square" rtlCol="0">
            <a:spAutoFit/>
          </a:bodyPr>
          <a:lstStyle/>
          <a:p>
            <a:r>
              <a:rPr lang="en-US" sz="1100" b="1" dirty="0">
                <a:latin typeface="Fira Sans" panose="020B0503050000020004" pitchFamily="34" charset="0"/>
              </a:rPr>
              <a:t>Item Segregation</a:t>
            </a:r>
          </a:p>
        </p:txBody>
      </p:sp>
      <p:sp>
        <p:nvSpPr>
          <p:cNvPr id="17" name="TextBox 16">
            <a:extLst>
              <a:ext uri="{FF2B5EF4-FFF2-40B4-BE49-F238E27FC236}">
                <a16:creationId xmlns:a16="http://schemas.microsoft.com/office/drawing/2014/main" id="{8B6C6164-70E7-148E-F3C7-F723484D1352}"/>
              </a:ext>
            </a:extLst>
          </p:cNvPr>
          <p:cNvSpPr txBox="1"/>
          <p:nvPr/>
        </p:nvSpPr>
        <p:spPr>
          <a:xfrm>
            <a:off x="2174993" y="365779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Abnormality</a:t>
            </a:r>
          </a:p>
        </p:txBody>
      </p:sp>
    </p:spTree>
    <p:extLst>
      <p:ext uri="{BB962C8B-B14F-4D97-AF65-F5344CB8AC3E}">
        <p14:creationId xmlns:p14="http://schemas.microsoft.com/office/powerpoint/2010/main" val="3041463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2B698-52C1-2F9E-978C-F6DA51B0EA2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DB4F77F-E50D-C74C-3106-FC1F0715C0F3}"/>
              </a:ext>
            </a:extLst>
          </p:cNvPr>
          <p:cNvPicPr>
            <a:picLocks noChangeAspect="1"/>
          </p:cNvPicPr>
          <p:nvPr/>
        </p:nvPicPr>
        <p:blipFill>
          <a:blip r:embed="rId3"/>
          <a:stretch>
            <a:fillRect/>
          </a:stretch>
        </p:blipFill>
        <p:spPr>
          <a:xfrm>
            <a:off x="209853" y="2578790"/>
            <a:ext cx="3638302" cy="2533793"/>
          </a:xfrm>
          <a:prstGeom prst="rect">
            <a:avLst/>
          </a:prstGeom>
        </p:spPr>
      </p:pic>
      <p:cxnSp>
        <p:nvCxnSpPr>
          <p:cNvPr id="61" name="Straight Connector 60">
            <a:extLst>
              <a:ext uri="{FF2B5EF4-FFF2-40B4-BE49-F238E27FC236}">
                <a16:creationId xmlns:a16="http://schemas.microsoft.com/office/drawing/2014/main" id="{AB41811D-C072-5799-C99C-60388530DEB1}"/>
              </a:ext>
            </a:extLst>
          </p:cNvPr>
          <p:cNvCxnSpPr/>
          <p:nvPr/>
        </p:nvCxnSpPr>
        <p:spPr>
          <a:xfrm flipV="1">
            <a:off x="0" y="2551538"/>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604B6FC0-659E-703B-E8CF-EC99F18386C3}"/>
              </a:ext>
            </a:extLst>
          </p:cNvPr>
          <p:cNvSpPr txBox="1"/>
          <p:nvPr/>
        </p:nvSpPr>
        <p:spPr>
          <a:xfrm>
            <a:off x="505890" y="2322152"/>
            <a:ext cx="3638302" cy="230832"/>
          </a:xfrm>
          <a:prstGeom prst="rect">
            <a:avLst/>
          </a:prstGeom>
          <a:noFill/>
        </p:spPr>
        <p:txBody>
          <a:bodyPr wrap="square" rtlCol="0">
            <a:spAutoFit/>
          </a:bodyPr>
          <a:lstStyle/>
          <a:p>
            <a:r>
              <a:rPr lang="en-US" sz="900" dirty="0"/>
              <a:t>Only  435 items among 400K are responsible for 20% of total sales!</a:t>
            </a:r>
          </a:p>
        </p:txBody>
      </p:sp>
      <p:pic>
        <p:nvPicPr>
          <p:cNvPr id="2" name="Content Placeholder 3">
            <a:extLst>
              <a:ext uri="{FF2B5EF4-FFF2-40B4-BE49-F238E27FC236}">
                <a16:creationId xmlns:a16="http://schemas.microsoft.com/office/drawing/2014/main" id="{D707BAB7-D293-6138-B124-533E7B791F6F}"/>
              </a:ext>
            </a:extLst>
          </p:cNvPr>
          <p:cNvPicPr>
            <a:picLocks noChangeAspect="1"/>
          </p:cNvPicPr>
          <p:nvPr/>
        </p:nvPicPr>
        <p:blipFill>
          <a:blip r:embed="rId4"/>
          <a:stretch>
            <a:fillRect/>
          </a:stretch>
        </p:blipFill>
        <p:spPr>
          <a:xfrm>
            <a:off x="374491" y="322556"/>
            <a:ext cx="3373655" cy="2047556"/>
          </a:xfrm>
          <a:prstGeom prst="rect">
            <a:avLst/>
          </a:prstGeom>
        </p:spPr>
      </p:pic>
      <p:sp>
        <p:nvSpPr>
          <p:cNvPr id="33" name="Left Brace 32">
            <a:extLst>
              <a:ext uri="{FF2B5EF4-FFF2-40B4-BE49-F238E27FC236}">
                <a16:creationId xmlns:a16="http://schemas.microsoft.com/office/drawing/2014/main" id="{5388D08C-9281-E1E7-EA82-00F99C1D4BBC}"/>
              </a:ext>
            </a:extLst>
          </p:cNvPr>
          <p:cNvSpPr/>
          <p:nvPr/>
        </p:nvSpPr>
        <p:spPr>
          <a:xfrm rot="5400000">
            <a:off x="1088290" y="1388834"/>
            <a:ext cx="227397" cy="4258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B181C7AD-768F-1891-776A-4A1B346D44EC}"/>
              </a:ext>
            </a:extLst>
          </p:cNvPr>
          <p:cNvSpPr txBox="1"/>
          <p:nvPr/>
        </p:nvSpPr>
        <p:spPr>
          <a:xfrm>
            <a:off x="877729" y="1064524"/>
            <a:ext cx="648518" cy="415498"/>
          </a:xfrm>
          <a:prstGeom prst="rect">
            <a:avLst/>
          </a:prstGeom>
          <a:noFill/>
        </p:spPr>
        <p:txBody>
          <a:bodyPr wrap="square" rtlCol="0">
            <a:spAutoFit/>
          </a:bodyPr>
          <a:lstStyle/>
          <a:p>
            <a:pPr algn="ctr"/>
            <a:r>
              <a:rPr lang="en-US" sz="1050" b="1" dirty="0">
                <a:solidFill>
                  <a:srgbClr val="FF0000"/>
                </a:solidFill>
              </a:rPr>
              <a:t>Top Items</a:t>
            </a:r>
          </a:p>
        </p:txBody>
      </p:sp>
      <p:pic>
        <p:nvPicPr>
          <p:cNvPr id="6" name="Picture 5">
            <a:extLst>
              <a:ext uri="{FF2B5EF4-FFF2-40B4-BE49-F238E27FC236}">
                <a16:creationId xmlns:a16="http://schemas.microsoft.com/office/drawing/2014/main" id="{65F645DD-FE9F-CB77-0485-7522D5B48850}"/>
              </a:ext>
            </a:extLst>
          </p:cNvPr>
          <p:cNvPicPr>
            <a:picLocks noChangeAspect="1"/>
          </p:cNvPicPr>
          <p:nvPr/>
        </p:nvPicPr>
        <p:blipFill>
          <a:blip r:embed="rId5"/>
          <a:stretch>
            <a:fillRect/>
          </a:stretch>
        </p:blipFill>
        <p:spPr>
          <a:xfrm>
            <a:off x="5068980" y="64068"/>
            <a:ext cx="3599789" cy="2258084"/>
          </a:xfrm>
          <a:prstGeom prst="rect">
            <a:avLst/>
          </a:prstGeom>
        </p:spPr>
      </p:pic>
      <p:sp>
        <p:nvSpPr>
          <p:cNvPr id="4" name="Rectangular Callout 3">
            <a:extLst>
              <a:ext uri="{FF2B5EF4-FFF2-40B4-BE49-F238E27FC236}">
                <a16:creationId xmlns:a16="http://schemas.microsoft.com/office/drawing/2014/main" id="{5EE25CC5-0434-A644-7E9D-88532B722928}"/>
              </a:ext>
            </a:extLst>
          </p:cNvPr>
          <p:cNvSpPr/>
          <p:nvPr/>
        </p:nvSpPr>
        <p:spPr>
          <a:xfrm>
            <a:off x="7354009" y="783260"/>
            <a:ext cx="912263" cy="444947"/>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Average view vs purchase ratio</a:t>
            </a:r>
          </a:p>
        </p:txBody>
      </p:sp>
      <p:sp>
        <p:nvSpPr>
          <p:cNvPr id="5" name="Rectangular Callout 4">
            <a:extLst>
              <a:ext uri="{FF2B5EF4-FFF2-40B4-BE49-F238E27FC236}">
                <a16:creationId xmlns:a16="http://schemas.microsoft.com/office/drawing/2014/main" id="{CBB9FFE4-9E8E-4239-4BF8-6374FD8ED67D}"/>
              </a:ext>
            </a:extLst>
          </p:cNvPr>
          <p:cNvSpPr/>
          <p:nvPr/>
        </p:nvSpPr>
        <p:spPr>
          <a:xfrm>
            <a:off x="7498380" y="1520734"/>
            <a:ext cx="1313127" cy="308066"/>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Generating Interest But not buying intent!</a:t>
            </a:r>
          </a:p>
        </p:txBody>
      </p:sp>
      <p:cxnSp>
        <p:nvCxnSpPr>
          <p:cNvPr id="52" name="Straight Arrow Connector 51">
            <a:extLst>
              <a:ext uri="{FF2B5EF4-FFF2-40B4-BE49-F238E27FC236}">
                <a16:creationId xmlns:a16="http://schemas.microsoft.com/office/drawing/2014/main" id="{6AC99E1F-90E9-9C7E-D274-A00019726128}"/>
              </a:ext>
            </a:extLst>
          </p:cNvPr>
          <p:cNvCxnSpPr>
            <a:cxnSpLocks/>
            <a:endCxn id="5" idx="1"/>
          </p:cNvCxnSpPr>
          <p:nvPr/>
        </p:nvCxnSpPr>
        <p:spPr>
          <a:xfrm flipV="1">
            <a:off x="6938245" y="1674767"/>
            <a:ext cx="560135" cy="52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ular Callout 10">
            <a:extLst>
              <a:ext uri="{FF2B5EF4-FFF2-40B4-BE49-F238E27FC236}">
                <a16:creationId xmlns:a16="http://schemas.microsoft.com/office/drawing/2014/main" id="{C9A38BD0-900A-95A6-1842-A5EC02041BFC}"/>
              </a:ext>
            </a:extLst>
          </p:cNvPr>
          <p:cNvSpPr/>
          <p:nvPr/>
        </p:nvSpPr>
        <p:spPr>
          <a:xfrm>
            <a:off x="2357278" y="3273262"/>
            <a:ext cx="1344157" cy="5954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Mostly all items has above average conversion rate</a:t>
            </a:r>
          </a:p>
        </p:txBody>
      </p:sp>
      <p:sp>
        <p:nvSpPr>
          <p:cNvPr id="13" name="TextBox 12">
            <a:extLst>
              <a:ext uri="{FF2B5EF4-FFF2-40B4-BE49-F238E27FC236}">
                <a16:creationId xmlns:a16="http://schemas.microsoft.com/office/drawing/2014/main" id="{7323D334-4620-4EED-253A-5613FDEED849}"/>
              </a:ext>
            </a:extLst>
          </p:cNvPr>
          <p:cNvSpPr txBox="1"/>
          <p:nvPr/>
        </p:nvSpPr>
        <p:spPr>
          <a:xfrm>
            <a:off x="5068980" y="2294900"/>
            <a:ext cx="4580165" cy="230832"/>
          </a:xfrm>
          <a:prstGeom prst="rect">
            <a:avLst/>
          </a:prstGeom>
          <a:noFill/>
        </p:spPr>
        <p:txBody>
          <a:bodyPr wrap="square">
            <a:spAutoFit/>
          </a:bodyPr>
          <a:lstStyle/>
          <a:p>
            <a:r>
              <a:rPr lang="en-US" sz="900" dirty="0"/>
              <a:t>Reasons might include unclear product descriptions, poor quality image.</a:t>
            </a:r>
          </a:p>
        </p:txBody>
      </p:sp>
      <p:cxnSp>
        <p:nvCxnSpPr>
          <p:cNvPr id="3" name="Straight Connector 2">
            <a:extLst>
              <a:ext uri="{FF2B5EF4-FFF2-40B4-BE49-F238E27FC236}">
                <a16:creationId xmlns:a16="http://schemas.microsoft.com/office/drawing/2014/main" id="{047987E0-2455-0508-C860-287F4DAA9A25}"/>
              </a:ext>
            </a:extLst>
          </p:cNvPr>
          <p:cNvCxnSpPr>
            <a:cxnSpLocks/>
          </p:cNvCxnSpPr>
          <p:nvPr/>
        </p:nvCxnSpPr>
        <p:spPr>
          <a:xfrm>
            <a:off x="4556459" y="11049"/>
            <a:ext cx="15541" cy="513245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12" name="Rectangular Callout 11">
            <a:extLst>
              <a:ext uri="{FF2B5EF4-FFF2-40B4-BE49-F238E27FC236}">
                <a16:creationId xmlns:a16="http://schemas.microsoft.com/office/drawing/2014/main" id="{FE77DEE3-0FD1-5DE9-BF22-80C5FBAC3A5A}"/>
              </a:ext>
            </a:extLst>
          </p:cNvPr>
          <p:cNvSpPr/>
          <p:nvPr/>
        </p:nvSpPr>
        <p:spPr>
          <a:xfrm>
            <a:off x="6304142" y="212372"/>
            <a:ext cx="912263" cy="580695"/>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Even the top selling items don’t have average ratio</a:t>
            </a:r>
          </a:p>
        </p:txBody>
      </p:sp>
      <p:pic>
        <p:nvPicPr>
          <p:cNvPr id="15" name="Picture 14">
            <a:extLst>
              <a:ext uri="{FF2B5EF4-FFF2-40B4-BE49-F238E27FC236}">
                <a16:creationId xmlns:a16="http://schemas.microsoft.com/office/drawing/2014/main" id="{4DB2C8C7-FB00-393A-5820-47D6996F28ED}"/>
              </a:ext>
            </a:extLst>
          </p:cNvPr>
          <p:cNvPicPr>
            <a:picLocks noChangeAspect="1"/>
          </p:cNvPicPr>
          <p:nvPr/>
        </p:nvPicPr>
        <p:blipFill>
          <a:blip r:embed="rId6"/>
          <a:stretch>
            <a:fillRect/>
          </a:stretch>
        </p:blipFill>
        <p:spPr>
          <a:xfrm>
            <a:off x="5186549" y="2646917"/>
            <a:ext cx="3506448" cy="2346464"/>
          </a:xfrm>
          <a:prstGeom prst="rect">
            <a:avLst/>
          </a:prstGeom>
        </p:spPr>
      </p:pic>
      <p:sp>
        <p:nvSpPr>
          <p:cNvPr id="16" name="Rectangular Callout 15">
            <a:extLst>
              <a:ext uri="{FF2B5EF4-FFF2-40B4-BE49-F238E27FC236}">
                <a16:creationId xmlns:a16="http://schemas.microsoft.com/office/drawing/2014/main" id="{DB4DFFA4-30D7-9ECF-7B96-14AB690493E3}"/>
              </a:ext>
            </a:extLst>
          </p:cNvPr>
          <p:cNvSpPr/>
          <p:nvPr/>
        </p:nvSpPr>
        <p:spPr>
          <a:xfrm>
            <a:off x="5813921" y="3104802"/>
            <a:ext cx="1181561" cy="52538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95% of items were not available the whole time period.</a:t>
            </a:r>
          </a:p>
        </p:txBody>
      </p:sp>
      <p:cxnSp>
        <p:nvCxnSpPr>
          <p:cNvPr id="17" name="Straight Arrow Connector 16">
            <a:extLst>
              <a:ext uri="{FF2B5EF4-FFF2-40B4-BE49-F238E27FC236}">
                <a16:creationId xmlns:a16="http://schemas.microsoft.com/office/drawing/2014/main" id="{43E0B916-F08D-5223-9301-02BE3492B40A}"/>
              </a:ext>
            </a:extLst>
          </p:cNvPr>
          <p:cNvCxnSpPr>
            <a:cxnSpLocks/>
          </p:cNvCxnSpPr>
          <p:nvPr/>
        </p:nvCxnSpPr>
        <p:spPr>
          <a:xfrm flipV="1">
            <a:off x="6050644" y="3616241"/>
            <a:ext cx="240170" cy="100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8FEF97-827F-FD56-B907-D6B73C735ECA}"/>
              </a:ext>
            </a:extLst>
          </p:cNvPr>
          <p:cNvSpPr txBox="1"/>
          <p:nvPr/>
        </p:nvSpPr>
        <p:spPr>
          <a:xfrm>
            <a:off x="4953068" y="4915394"/>
            <a:ext cx="3850355" cy="200055"/>
          </a:xfrm>
          <a:prstGeom prst="rect">
            <a:avLst/>
          </a:prstGeom>
          <a:noFill/>
        </p:spPr>
        <p:txBody>
          <a:bodyPr wrap="square">
            <a:spAutoFit/>
          </a:bodyPr>
          <a:lstStyle/>
          <a:p>
            <a:r>
              <a:rPr lang="en-US" sz="700" dirty="0"/>
              <a:t>*Availability data was recorded on a weekly level, so this is an approximation</a:t>
            </a:r>
          </a:p>
        </p:txBody>
      </p:sp>
      <p:sp>
        <p:nvSpPr>
          <p:cNvPr id="22" name="Rectangle 21">
            <a:extLst>
              <a:ext uri="{FF2B5EF4-FFF2-40B4-BE49-F238E27FC236}">
                <a16:creationId xmlns:a16="http://schemas.microsoft.com/office/drawing/2014/main" id="{31C0F41E-E844-EECC-ACCF-C89377B98FC9}"/>
              </a:ext>
            </a:extLst>
          </p:cNvPr>
          <p:cNvSpPr/>
          <p:nvPr/>
        </p:nvSpPr>
        <p:spPr>
          <a:xfrm>
            <a:off x="15541" y="30916"/>
            <a:ext cx="4544848" cy="2547873"/>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615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grpSp>
        <p:nvGrpSpPr>
          <p:cNvPr id="58" name="Google Shape;58;p15"/>
          <p:cNvGrpSpPr/>
          <p:nvPr/>
        </p:nvGrpSpPr>
        <p:grpSpPr>
          <a:xfrm>
            <a:off x="457201" y="1092275"/>
            <a:ext cx="8229599" cy="3632550"/>
            <a:chOff x="457201" y="1092275"/>
            <a:chExt cx="8229599" cy="3632550"/>
          </a:xfrm>
        </p:grpSpPr>
        <p:sp>
          <p:nvSpPr>
            <p:cNvPr id="59" name="Google Shape;59;p15"/>
            <p:cNvSpPr/>
            <p:nvPr/>
          </p:nvSpPr>
          <p:spPr>
            <a:xfrm>
              <a:off x="6628825" y="1092275"/>
              <a:ext cx="777600" cy="77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6073025" y="2043925"/>
              <a:ext cx="777600" cy="77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6109475" y="2995575"/>
              <a:ext cx="777600" cy="7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6628825" y="3947225"/>
              <a:ext cx="777600" cy="777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3;p15"/>
            <p:cNvSpPr/>
            <p:nvPr/>
          </p:nvSpPr>
          <p:spPr>
            <a:xfrm flipH="1">
              <a:off x="7228145" y="2923709"/>
              <a:ext cx="703265" cy="932947"/>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flipH="1">
              <a:off x="7228145" y="1935599"/>
              <a:ext cx="704967" cy="934527"/>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flipH="1">
              <a:off x="7628560" y="1439175"/>
              <a:ext cx="1058240" cy="726112"/>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flipH="1">
              <a:off x="7626859" y="3626966"/>
              <a:ext cx="1059941" cy="727813"/>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5"/>
            <p:cNvGrpSpPr/>
            <p:nvPr/>
          </p:nvGrpSpPr>
          <p:grpSpPr>
            <a:xfrm>
              <a:off x="3625350" y="1263725"/>
              <a:ext cx="1575300" cy="434700"/>
              <a:chOff x="3625350" y="1263725"/>
              <a:chExt cx="1575300" cy="434700"/>
            </a:xfrm>
          </p:grpSpPr>
          <p:sp>
            <p:nvSpPr>
              <p:cNvPr id="68" name="Google Shape;68;p15"/>
              <p:cNvSpPr/>
              <p:nvPr/>
            </p:nvSpPr>
            <p:spPr>
              <a:xfrm>
                <a:off x="3625350" y="1263725"/>
                <a:ext cx="1575300" cy="4347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txBox="1"/>
              <p:nvPr/>
            </p:nvSpPr>
            <p:spPr>
              <a:xfrm>
                <a:off x="3625351" y="1334167"/>
                <a:ext cx="1498282" cy="28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200" dirty="0">
                    <a:solidFill>
                      <a:schemeClr val="lt1"/>
                    </a:solidFill>
                    <a:latin typeface="Fira Sans Extra Condensed Medium"/>
                    <a:ea typeface="Fira Sans Extra Condensed Medium"/>
                    <a:cs typeface="Fira Sans Extra Condensed Medium"/>
                    <a:sym typeface="Fira Sans Extra Condensed Medium"/>
                  </a:rPr>
                  <a:t>Data Overview &amp; Statistics</a:t>
                </a:r>
              </a:p>
            </p:txBody>
          </p:sp>
        </p:grpSp>
        <p:sp>
          <p:nvSpPr>
            <p:cNvPr id="70" name="Google Shape;70;p15"/>
            <p:cNvSpPr txBox="1"/>
            <p:nvPr/>
          </p:nvSpPr>
          <p:spPr>
            <a:xfrm>
              <a:off x="457201" y="1092275"/>
              <a:ext cx="3184220" cy="726300"/>
            </a:xfrm>
            <a:prstGeom prst="rect">
              <a:avLst/>
            </a:prstGeom>
            <a:noFill/>
            <a:ln>
              <a:noFill/>
            </a:ln>
          </p:spPr>
          <p:txBody>
            <a:bodyPr spcFirstLastPara="1" wrap="square" lIns="91425" tIns="91425" rIns="91425" bIns="91425" anchor="ctr" anchorCtr="0">
              <a:noAutofit/>
            </a:bodyPr>
            <a:lstStyle/>
            <a:p>
              <a:pPr algn="ctr"/>
              <a:r>
                <a:rPr lang="en-US" dirty="0">
                  <a:solidFill>
                    <a:srgbClr val="0E0E0E"/>
                  </a:solidFill>
                  <a:latin typeface="Roboto" panose="02000000000000000000" pitchFamily="2" charset="0"/>
                  <a:ea typeface="Roboto" panose="02000000000000000000" pitchFamily="2" charset="0"/>
                  <a:cs typeface="Roboto" panose="02000000000000000000" pitchFamily="2" charset="0"/>
                </a:rPr>
                <a:t>D</a:t>
              </a:r>
              <a:r>
                <a:rPr lang="en-US" dirty="0">
                  <a:solidFill>
                    <a:srgbClr val="0E0E0E"/>
                  </a:solidFill>
                  <a:effectLst/>
                  <a:latin typeface="Roboto" panose="02000000000000000000" pitchFamily="2" charset="0"/>
                  <a:ea typeface="Roboto" panose="02000000000000000000" pitchFamily="2" charset="0"/>
                  <a:cs typeface="Roboto" panose="02000000000000000000" pitchFamily="2" charset="0"/>
                </a:rPr>
                <a:t>ataset’s features and key statistics, descriptive summaries, and insights into data distribution.</a:t>
              </a:r>
            </a:p>
          </p:txBody>
        </p:sp>
        <p:cxnSp>
          <p:nvCxnSpPr>
            <p:cNvPr id="71" name="Google Shape;71;p15"/>
            <p:cNvCxnSpPr>
              <a:stCxn id="68" idx="3"/>
              <a:endCxn id="59" idx="2"/>
            </p:cNvCxnSpPr>
            <p:nvPr/>
          </p:nvCxnSpPr>
          <p:spPr>
            <a:xfrm>
              <a:off x="5200650" y="1481075"/>
              <a:ext cx="1428300" cy="0"/>
            </a:xfrm>
            <a:prstGeom prst="straightConnector1">
              <a:avLst/>
            </a:prstGeom>
            <a:noFill/>
            <a:ln w="19050" cap="flat" cmpd="sng">
              <a:solidFill>
                <a:schemeClr val="dk2"/>
              </a:solidFill>
              <a:prstDash val="solid"/>
              <a:round/>
              <a:headEnd type="none" w="med" len="med"/>
              <a:tailEnd type="none" w="med" len="med"/>
            </a:ln>
          </p:spPr>
        </p:cxnSp>
        <p:cxnSp>
          <p:nvCxnSpPr>
            <p:cNvPr id="72" name="Google Shape;72;p15"/>
            <p:cNvCxnSpPr>
              <a:stCxn id="73" idx="3"/>
              <a:endCxn id="60" idx="2"/>
            </p:cNvCxnSpPr>
            <p:nvPr/>
          </p:nvCxnSpPr>
          <p:spPr>
            <a:xfrm>
              <a:off x="5200650" y="2432725"/>
              <a:ext cx="872400" cy="0"/>
            </a:xfrm>
            <a:prstGeom prst="straightConnector1">
              <a:avLst/>
            </a:prstGeom>
            <a:noFill/>
            <a:ln w="19050" cap="flat" cmpd="sng">
              <a:solidFill>
                <a:schemeClr val="lt2"/>
              </a:solidFill>
              <a:prstDash val="solid"/>
              <a:round/>
              <a:headEnd type="none" w="med" len="med"/>
              <a:tailEnd type="none" w="med" len="med"/>
            </a:ln>
          </p:spPr>
        </p:cxnSp>
        <p:cxnSp>
          <p:nvCxnSpPr>
            <p:cNvPr id="74" name="Google Shape;74;p15"/>
            <p:cNvCxnSpPr>
              <a:stCxn id="75" idx="3"/>
              <a:endCxn id="61" idx="2"/>
            </p:cNvCxnSpPr>
            <p:nvPr/>
          </p:nvCxnSpPr>
          <p:spPr>
            <a:xfrm>
              <a:off x="5200650" y="3384375"/>
              <a:ext cx="908700" cy="0"/>
            </a:xfrm>
            <a:prstGeom prst="straightConnector1">
              <a:avLst/>
            </a:prstGeom>
            <a:noFill/>
            <a:ln w="19050" cap="flat" cmpd="sng">
              <a:solidFill>
                <a:schemeClr val="accent2"/>
              </a:solidFill>
              <a:prstDash val="solid"/>
              <a:round/>
              <a:headEnd type="none" w="med" len="med"/>
              <a:tailEnd type="none" w="med" len="med"/>
            </a:ln>
          </p:spPr>
        </p:cxnSp>
        <p:grpSp>
          <p:nvGrpSpPr>
            <p:cNvPr id="76" name="Google Shape;76;p15"/>
            <p:cNvGrpSpPr/>
            <p:nvPr/>
          </p:nvGrpSpPr>
          <p:grpSpPr>
            <a:xfrm>
              <a:off x="3625350" y="2215375"/>
              <a:ext cx="1575300" cy="434700"/>
              <a:chOff x="3625350" y="2274975"/>
              <a:chExt cx="1575300" cy="434700"/>
            </a:xfrm>
          </p:grpSpPr>
          <p:sp>
            <p:nvSpPr>
              <p:cNvPr id="73" name="Google Shape;73;p15"/>
              <p:cNvSpPr/>
              <p:nvPr/>
            </p:nvSpPr>
            <p:spPr>
              <a:xfrm>
                <a:off x="3625350" y="2274975"/>
                <a:ext cx="1575300" cy="434700"/>
              </a:xfrm>
              <a:prstGeom prst="roundRect">
                <a:avLst>
                  <a:gd name="adj" fmla="val 16667"/>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3675915" y="2364823"/>
                <a:ext cx="1446499" cy="28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Fira Sans Extra Condensed Medium"/>
                    <a:ea typeface="Fira Sans Extra Condensed Medium"/>
                    <a:cs typeface="Fira Sans Extra Condensed Medium"/>
                    <a:sym typeface="Fira Sans Extra Condensed Medium"/>
                  </a:rPr>
                  <a:t>Seasonal Trends &amp; Patterns</a:t>
                </a:r>
                <a:endParaRPr sz="12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78" name="Google Shape;78;p15"/>
            <p:cNvGrpSpPr/>
            <p:nvPr/>
          </p:nvGrpSpPr>
          <p:grpSpPr>
            <a:xfrm>
              <a:off x="3625350" y="3167025"/>
              <a:ext cx="1575300" cy="434700"/>
              <a:chOff x="3625350" y="3215463"/>
              <a:chExt cx="1575300" cy="434700"/>
            </a:xfrm>
          </p:grpSpPr>
          <p:sp>
            <p:nvSpPr>
              <p:cNvPr id="75" name="Google Shape;75;p15"/>
              <p:cNvSpPr/>
              <p:nvPr/>
            </p:nvSpPr>
            <p:spPr>
              <a:xfrm>
                <a:off x="3625350" y="3215463"/>
                <a:ext cx="1575300" cy="4347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3672856" y="3286238"/>
                <a:ext cx="1462769" cy="28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Fira Sans Extra Condensed Medium"/>
                    <a:ea typeface="Fira Sans Extra Condensed Medium"/>
                    <a:cs typeface="Fira Sans Extra Condensed Medium"/>
                    <a:sym typeface="Fira Sans Extra Condensed Medium"/>
                  </a:rPr>
                  <a:t>User and Item Level Analytics</a:t>
                </a:r>
                <a:endParaRPr sz="12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80" name="Google Shape;80;p15"/>
            <p:cNvGrpSpPr/>
            <p:nvPr/>
          </p:nvGrpSpPr>
          <p:grpSpPr>
            <a:xfrm>
              <a:off x="3625350" y="4118675"/>
              <a:ext cx="1575300" cy="434700"/>
              <a:chOff x="3625350" y="4118675"/>
              <a:chExt cx="1575300" cy="434700"/>
            </a:xfrm>
          </p:grpSpPr>
          <p:sp>
            <p:nvSpPr>
              <p:cNvPr id="81" name="Google Shape;81;p15"/>
              <p:cNvSpPr/>
              <p:nvPr/>
            </p:nvSpPr>
            <p:spPr>
              <a:xfrm>
                <a:off x="3625350" y="4118675"/>
                <a:ext cx="1575300" cy="434700"/>
              </a:xfrm>
              <a:prstGeom prst="roundRect">
                <a:avLst>
                  <a:gd name="adj" fmla="val 16667"/>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txBox="1"/>
              <p:nvPr/>
            </p:nvSpPr>
            <p:spPr>
              <a:xfrm>
                <a:off x="3667736" y="4192325"/>
                <a:ext cx="1406517" cy="28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lt1"/>
                    </a:solidFill>
                    <a:latin typeface="Fira Sans Extra Condensed Medium"/>
                    <a:ea typeface="Fira Sans Extra Condensed Medium"/>
                    <a:cs typeface="Fira Sans Extra Condensed Medium"/>
                    <a:sym typeface="Fira Sans Extra Condensed Medium"/>
                  </a:rPr>
                  <a:t>Modelling &amp; Results</a:t>
                </a:r>
                <a:endParaRPr sz="1200" dirty="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83" name="Google Shape;83;p15"/>
            <p:cNvSpPr txBox="1"/>
            <p:nvPr/>
          </p:nvSpPr>
          <p:spPr>
            <a:xfrm>
              <a:off x="457203" y="3972863"/>
              <a:ext cx="2990100"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Data Manipulation, modelling techniques, evaluation metrics and insights from prediction.</a:t>
              </a:r>
              <a:endParaRPr dirty="0">
                <a:solidFill>
                  <a:schemeClr val="dk1"/>
                </a:solidFill>
                <a:latin typeface="Roboto"/>
                <a:ea typeface="Roboto"/>
                <a:cs typeface="Roboto"/>
                <a:sym typeface="Roboto"/>
              </a:endParaRPr>
            </a:p>
          </p:txBody>
        </p:sp>
        <p:cxnSp>
          <p:nvCxnSpPr>
            <p:cNvPr id="84" name="Google Shape;84;p15"/>
            <p:cNvCxnSpPr>
              <a:stCxn id="81" idx="3"/>
              <a:endCxn id="62" idx="2"/>
            </p:cNvCxnSpPr>
            <p:nvPr/>
          </p:nvCxnSpPr>
          <p:spPr>
            <a:xfrm>
              <a:off x="5200650" y="4336025"/>
              <a:ext cx="1428300" cy="0"/>
            </a:xfrm>
            <a:prstGeom prst="straightConnector1">
              <a:avLst/>
            </a:prstGeom>
            <a:noFill/>
            <a:ln w="19050" cap="flat" cmpd="sng">
              <a:solidFill>
                <a:schemeClr val="accent3"/>
              </a:solidFill>
              <a:prstDash val="solid"/>
              <a:round/>
              <a:headEnd type="none" w="med" len="med"/>
              <a:tailEnd type="none" w="med" len="med"/>
            </a:ln>
          </p:spPr>
        </p:cxnSp>
        <p:sp>
          <p:nvSpPr>
            <p:cNvPr id="85" name="Google Shape;85;p15"/>
            <p:cNvSpPr txBox="1"/>
            <p:nvPr/>
          </p:nvSpPr>
          <p:spPr>
            <a:xfrm>
              <a:off x="457203" y="2069563"/>
              <a:ext cx="2990100" cy="726300"/>
            </a:xfrm>
            <a:prstGeom prst="rect">
              <a:avLst/>
            </a:prstGeom>
            <a:noFill/>
            <a:ln>
              <a:noFill/>
            </a:ln>
          </p:spPr>
          <p:txBody>
            <a:bodyPr spcFirstLastPara="1" wrap="square" lIns="91425" tIns="91425" rIns="91425" bIns="91425" anchor="ctr" anchorCtr="0">
              <a:noAutofit/>
            </a:bodyPr>
            <a:lstStyle/>
            <a:p>
              <a:pPr algn="ctr"/>
              <a:r>
                <a:rPr lang="en-US" dirty="0">
                  <a:solidFill>
                    <a:srgbClr val="0E0E0E"/>
                  </a:solidFill>
                  <a:latin typeface="Roboto" panose="02000000000000000000" pitchFamily="2" charset="0"/>
                  <a:ea typeface="Roboto" panose="02000000000000000000" pitchFamily="2" charset="0"/>
                  <a:cs typeface="Roboto" panose="02000000000000000000" pitchFamily="2" charset="0"/>
                </a:rPr>
                <a:t>T</a:t>
              </a:r>
              <a:r>
                <a:rPr lang="en-US" dirty="0">
                  <a:solidFill>
                    <a:srgbClr val="0E0E0E"/>
                  </a:solidFill>
                  <a:effectLst/>
                  <a:latin typeface="Roboto" panose="02000000000000000000" pitchFamily="2" charset="0"/>
                  <a:ea typeface="Roboto" panose="02000000000000000000" pitchFamily="2" charset="0"/>
                  <a:cs typeface="Roboto" panose="02000000000000000000" pitchFamily="2" charset="0"/>
                </a:rPr>
                <a:t>emporal trends such as daily, weekly, and monthly seasonality to identify patterns in user behavior.</a:t>
              </a:r>
            </a:p>
          </p:txBody>
        </p:sp>
        <p:sp>
          <p:nvSpPr>
            <p:cNvPr id="86" name="Google Shape;86;p15"/>
            <p:cNvSpPr txBox="1"/>
            <p:nvPr/>
          </p:nvSpPr>
          <p:spPr>
            <a:xfrm>
              <a:off x="457203" y="3021213"/>
              <a:ext cx="3103122" cy="72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Site visiting patterns, view to purchase ratio, engagement frequency, abnormal traffic analysis.</a:t>
              </a:r>
              <a:endParaRPr dirty="0">
                <a:solidFill>
                  <a:schemeClr val="dk1"/>
                </a:solidFill>
                <a:latin typeface="Roboto"/>
                <a:ea typeface="Roboto"/>
                <a:cs typeface="Roboto"/>
                <a:sym typeface="Roboto"/>
              </a:endParaRPr>
            </a:p>
          </p:txBody>
        </p:sp>
      </p:grpSp>
      <p:sp>
        <p:nvSpPr>
          <p:cNvPr id="87" name="Google Shape;87;p15"/>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latin typeface="Fira Sans" panose="020B0503050000020004" pitchFamily="34" charset="0"/>
                <a:ea typeface="Fira Sans Extra Condensed Medium"/>
                <a:cs typeface="Fira Sans Extra Condensed Medium"/>
                <a:sym typeface="Fira Sans Extra Condensed Medium"/>
              </a:rPr>
              <a:t>Presentation Overview</a:t>
            </a:r>
            <a:endParaRPr dirty="0">
              <a:latin typeface="Fira Sans" panose="020B0503050000020004" pitchFamily="34" charset="0"/>
              <a:ea typeface="Fira Sans Extra Condensed Medium"/>
              <a:cs typeface="Fira Sans Extra Condensed Medium"/>
              <a:sym typeface="Fira Sans Extra Condensed Medium"/>
            </a:endParaRPr>
          </a:p>
        </p:txBody>
      </p:sp>
      <p:grpSp>
        <p:nvGrpSpPr>
          <p:cNvPr id="88" name="Google Shape;88;p15"/>
          <p:cNvGrpSpPr/>
          <p:nvPr/>
        </p:nvGrpSpPr>
        <p:grpSpPr>
          <a:xfrm>
            <a:off x="6302881" y="2288428"/>
            <a:ext cx="317888" cy="323520"/>
            <a:chOff x="-65144125" y="4094450"/>
            <a:chExt cx="311900" cy="317425"/>
          </a:xfrm>
        </p:grpSpPr>
        <p:sp>
          <p:nvSpPr>
            <p:cNvPr id="89" name="Google Shape;89;p1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15"/>
          <p:cNvGrpSpPr/>
          <p:nvPr/>
        </p:nvGrpSpPr>
        <p:grpSpPr>
          <a:xfrm>
            <a:off x="6335028" y="3238748"/>
            <a:ext cx="326501" cy="324208"/>
            <a:chOff x="-63250675" y="3744075"/>
            <a:chExt cx="320350" cy="318100"/>
          </a:xfrm>
        </p:grpSpPr>
        <p:sp>
          <p:nvSpPr>
            <p:cNvPr id="93" name="Google Shape;93;p1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Bar chart outline">
            <a:extLst>
              <a:ext uri="{FF2B5EF4-FFF2-40B4-BE49-F238E27FC236}">
                <a16:creationId xmlns:a16="http://schemas.microsoft.com/office/drawing/2014/main" id="{FF1079E0-6B07-DA05-53DC-6284BDB44A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0945" y="1244467"/>
            <a:ext cx="457200" cy="457200"/>
          </a:xfrm>
          <a:prstGeom prst="rect">
            <a:avLst/>
          </a:prstGeom>
        </p:spPr>
      </p:pic>
      <p:pic>
        <p:nvPicPr>
          <p:cNvPr id="5" name="Graphic 4" descr="Artificial Intelligence outline">
            <a:extLst>
              <a:ext uri="{FF2B5EF4-FFF2-40B4-BE49-F238E27FC236}">
                <a16:creationId xmlns:a16="http://schemas.microsoft.com/office/drawing/2014/main" id="{98559E4E-7496-B573-DA91-07BAA4710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5346" y="4047244"/>
            <a:ext cx="544636" cy="544636"/>
          </a:xfrm>
          <a:prstGeom prst="rect">
            <a:avLst/>
          </a:prstGeom>
        </p:spPr>
      </p:pic>
      <p:pic>
        <p:nvPicPr>
          <p:cNvPr id="8" name="Graphic 7" descr="Database outline">
            <a:extLst>
              <a:ext uri="{FF2B5EF4-FFF2-40B4-BE49-F238E27FC236}">
                <a16:creationId xmlns:a16="http://schemas.microsoft.com/office/drawing/2014/main" id="{D91E578A-66AB-6C9A-A43F-972E808E63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83532" y="2516911"/>
            <a:ext cx="703265" cy="70326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6F431-0DDC-84F6-B543-05A03F86850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571ABD84-9A5B-F0E2-6325-0045C8648545}"/>
              </a:ext>
            </a:extLst>
          </p:cNvPr>
          <p:cNvPicPr>
            <a:picLocks noChangeAspect="1"/>
          </p:cNvPicPr>
          <p:nvPr/>
        </p:nvPicPr>
        <p:blipFill>
          <a:blip r:embed="rId3"/>
          <a:stretch>
            <a:fillRect/>
          </a:stretch>
        </p:blipFill>
        <p:spPr>
          <a:xfrm>
            <a:off x="209853" y="2578790"/>
            <a:ext cx="3638302" cy="2533793"/>
          </a:xfrm>
          <a:prstGeom prst="rect">
            <a:avLst/>
          </a:prstGeom>
        </p:spPr>
      </p:pic>
      <p:cxnSp>
        <p:nvCxnSpPr>
          <p:cNvPr id="61" name="Straight Connector 60">
            <a:extLst>
              <a:ext uri="{FF2B5EF4-FFF2-40B4-BE49-F238E27FC236}">
                <a16:creationId xmlns:a16="http://schemas.microsoft.com/office/drawing/2014/main" id="{CF995108-D931-B16F-7EAB-99D262399026}"/>
              </a:ext>
            </a:extLst>
          </p:cNvPr>
          <p:cNvCxnSpPr/>
          <p:nvPr/>
        </p:nvCxnSpPr>
        <p:spPr>
          <a:xfrm flipV="1">
            <a:off x="0" y="2551538"/>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35046030-EB8C-24E1-D626-B508D228786C}"/>
              </a:ext>
            </a:extLst>
          </p:cNvPr>
          <p:cNvSpPr txBox="1"/>
          <p:nvPr/>
        </p:nvSpPr>
        <p:spPr>
          <a:xfrm>
            <a:off x="505890" y="2322152"/>
            <a:ext cx="3638302" cy="230832"/>
          </a:xfrm>
          <a:prstGeom prst="rect">
            <a:avLst/>
          </a:prstGeom>
          <a:noFill/>
        </p:spPr>
        <p:txBody>
          <a:bodyPr wrap="square" rtlCol="0">
            <a:spAutoFit/>
          </a:bodyPr>
          <a:lstStyle/>
          <a:p>
            <a:r>
              <a:rPr lang="en-US" sz="900" dirty="0"/>
              <a:t>Only  435 items among 400K are responsible for 20% of total sales!</a:t>
            </a:r>
          </a:p>
        </p:txBody>
      </p:sp>
      <p:pic>
        <p:nvPicPr>
          <p:cNvPr id="2" name="Content Placeholder 3">
            <a:extLst>
              <a:ext uri="{FF2B5EF4-FFF2-40B4-BE49-F238E27FC236}">
                <a16:creationId xmlns:a16="http://schemas.microsoft.com/office/drawing/2014/main" id="{A5A9FCBB-4E75-190A-2982-CC18F698A64F}"/>
              </a:ext>
            </a:extLst>
          </p:cNvPr>
          <p:cNvPicPr>
            <a:picLocks noChangeAspect="1"/>
          </p:cNvPicPr>
          <p:nvPr/>
        </p:nvPicPr>
        <p:blipFill>
          <a:blip r:embed="rId4"/>
          <a:stretch>
            <a:fillRect/>
          </a:stretch>
        </p:blipFill>
        <p:spPr>
          <a:xfrm>
            <a:off x="374491" y="322556"/>
            <a:ext cx="3373655" cy="2047556"/>
          </a:xfrm>
          <a:prstGeom prst="rect">
            <a:avLst/>
          </a:prstGeom>
        </p:spPr>
      </p:pic>
      <p:sp>
        <p:nvSpPr>
          <p:cNvPr id="33" name="Left Brace 32">
            <a:extLst>
              <a:ext uri="{FF2B5EF4-FFF2-40B4-BE49-F238E27FC236}">
                <a16:creationId xmlns:a16="http://schemas.microsoft.com/office/drawing/2014/main" id="{1B833255-6F2B-DC42-ECF1-431EE5A74F74}"/>
              </a:ext>
            </a:extLst>
          </p:cNvPr>
          <p:cNvSpPr/>
          <p:nvPr/>
        </p:nvSpPr>
        <p:spPr>
          <a:xfrm rot="5400000">
            <a:off x="1088290" y="1388834"/>
            <a:ext cx="227397" cy="4258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D597DF1E-6EC5-8FB9-739F-73D45FF26EA7}"/>
              </a:ext>
            </a:extLst>
          </p:cNvPr>
          <p:cNvSpPr txBox="1"/>
          <p:nvPr/>
        </p:nvSpPr>
        <p:spPr>
          <a:xfrm>
            <a:off x="877729" y="1064524"/>
            <a:ext cx="648518" cy="415498"/>
          </a:xfrm>
          <a:prstGeom prst="rect">
            <a:avLst/>
          </a:prstGeom>
          <a:noFill/>
        </p:spPr>
        <p:txBody>
          <a:bodyPr wrap="square" rtlCol="0">
            <a:spAutoFit/>
          </a:bodyPr>
          <a:lstStyle/>
          <a:p>
            <a:pPr algn="ctr"/>
            <a:r>
              <a:rPr lang="en-US" sz="1050" b="1" dirty="0">
                <a:solidFill>
                  <a:srgbClr val="FF0000"/>
                </a:solidFill>
              </a:rPr>
              <a:t>Top Items</a:t>
            </a:r>
          </a:p>
        </p:txBody>
      </p:sp>
      <p:pic>
        <p:nvPicPr>
          <p:cNvPr id="6" name="Picture 5">
            <a:extLst>
              <a:ext uri="{FF2B5EF4-FFF2-40B4-BE49-F238E27FC236}">
                <a16:creationId xmlns:a16="http://schemas.microsoft.com/office/drawing/2014/main" id="{97A571A6-E79E-FBD0-D4A3-C36A5BCBBB9C}"/>
              </a:ext>
            </a:extLst>
          </p:cNvPr>
          <p:cNvPicPr>
            <a:picLocks noChangeAspect="1"/>
          </p:cNvPicPr>
          <p:nvPr/>
        </p:nvPicPr>
        <p:blipFill>
          <a:blip r:embed="rId5"/>
          <a:stretch>
            <a:fillRect/>
          </a:stretch>
        </p:blipFill>
        <p:spPr>
          <a:xfrm>
            <a:off x="5068980" y="64068"/>
            <a:ext cx="3599789" cy="2258084"/>
          </a:xfrm>
          <a:prstGeom prst="rect">
            <a:avLst/>
          </a:prstGeom>
        </p:spPr>
      </p:pic>
      <p:sp>
        <p:nvSpPr>
          <p:cNvPr id="4" name="Rectangular Callout 3">
            <a:extLst>
              <a:ext uri="{FF2B5EF4-FFF2-40B4-BE49-F238E27FC236}">
                <a16:creationId xmlns:a16="http://schemas.microsoft.com/office/drawing/2014/main" id="{C8123335-9708-FB0C-45FB-72C2415918CC}"/>
              </a:ext>
            </a:extLst>
          </p:cNvPr>
          <p:cNvSpPr/>
          <p:nvPr/>
        </p:nvSpPr>
        <p:spPr>
          <a:xfrm>
            <a:off x="7354009" y="783260"/>
            <a:ext cx="912263" cy="444947"/>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Average view vs purchase ratio</a:t>
            </a:r>
          </a:p>
        </p:txBody>
      </p:sp>
      <p:sp>
        <p:nvSpPr>
          <p:cNvPr id="5" name="Rectangular Callout 4">
            <a:extLst>
              <a:ext uri="{FF2B5EF4-FFF2-40B4-BE49-F238E27FC236}">
                <a16:creationId xmlns:a16="http://schemas.microsoft.com/office/drawing/2014/main" id="{456A4226-B38C-47F2-D030-555D4A07C048}"/>
              </a:ext>
            </a:extLst>
          </p:cNvPr>
          <p:cNvSpPr/>
          <p:nvPr/>
        </p:nvSpPr>
        <p:spPr>
          <a:xfrm>
            <a:off x="7498380" y="1520734"/>
            <a:ext cx="1313127" cy="308066"/>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Generating Interest But not buying intent!</a:t>
            </a:r>
          </a:p>
        </p:txBody>
      </p:sp>
      <p:cxnSp>
        <p:nvCxnSpPr>
          <p:cNvPr id="52" name="Straight Arrow Connector 51">
            <a:extLst>
              <a:ext uri="{FF2B5EF4-FFF2-40B4-BE49-F238E27FC236}">
                <a16:creationId xmlns:a16="http://schemas.microsoft.com/office/drawing/2014/main" id="{928A96F5-9561-50EE-63DA-AE3655BA74E0}"/>
              </a:ext>
            </a:extLst>
          </p:cNvPr>
          <p:cNvCxnSpPr>
            <a:cxnSpLocks/>
            <a:endCxn id="5" idx="1"/>
          </p:cNvCxnSpPr>
          <p:nvPr/>
        </p:nvCxnSpPr>
        <p:spPr>
          <a:xfrm flipV="1">
            <a:off x="6938245" y="1674767"/>
            <a:ext cx="560135" cy="52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ular Callout 10">
            <a:extLst>
              <a:ext uri="{FF2B5EF4-FFF2-40B4-BE49-F238E27FC236}">
                <a16:creationId xmlns:a16="http://schemas.microsoft.com/office/drawing/2014/main" id="{CE181BBE-A022-4912-CE43-7C750FAF17E6}"/>
              </a:ext>
            </a:extLst>
          </p:cNvPr>
          <p:cNvSpPr/>
          <p:nvPr/>
        </p:nvSpPr>
        <p:spPr>
          <a:xfrm>
            <a:off x="2357278" y="3273262"/>
            <a:ext cx="1344157" cy="5954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Mostly all items has above average conversion rate</a:t>
            </a:r>
          </a:p>
        </p:txBody>
      </p:sp>
      <p:sp>
        <p:nvSpPr>
          <p:cNvPr id="13" name="TextBox 12">
            <a:extLst>
              <a:ext uri="{FF2B5EF4-FFF2-40B4-BE49-F238E27FC236}">
                <a16:creationId xmlns:a16="http://schemas.microsoft.com/office/drawing/2014/main" id="{FDB5FCB3-DADA-0DB8-CA83-7723DE8E6107}"/>
              </a:ext>
            </a:extLst>
          </p:cNvPr>
          <p:cNvSpPr txBox="1"/>
          <p:nvPr/>
        </p:nvSpPr>
        <p:spPr>
          <a:xfrm>
            <a:off x="5068980" y="2294900"/>
            <a:ext cx="4580165" cy="230832"/>
          </a:xfrm>
          <a:prstGeom prst="rect">
            <a:avLst/>
          </a:prstGeom>
          <a:noFill/>
        </p:spPr>
        <p:txBody>
          <a:bodyPr wrap="square">
            <a:spAutoFit/>
          </a:bodyPr>
          <a:lstStyle/>
          <a:p>
            <a:r>
              <a:rPr lang="en-US" sz="900" dirty="0"/>
              <a:t>Reasons might include unclear product descriptions, poor quality image.</a:t>
            </a:r>
          </a:p>
        </p:txBody>
      </p:sp>
      <p:cxnSp>
        <p:nvCxnSpPr>
          <p:cNvPr id="3" name="Straight Connector 2">
            <a:extLst>
              <a:ext uri="{FF2B5EF4-FFF2-40B4-BE49-F238E27FC236}">
                <a16:creationId xmlns:a16="http://schemas.microsoft.com/office/drawing/2014/main" id="{C04752C5-3464-F82A-5531-25C2A2C4072E}"/>
              </a:ext>
            </a:extLst>
          </p:cNvPr>
          <p:cNvCxnSpPr>
            <a:cxnSpLocks/>
          </p:cNvCxnSpPr>
          <p:nvPr/>
        </p:nvCxnSpPr>
        <p:spPr>
          <a:xfrm>
            <a:off x="4556459" y="11049"/>
            <a:ext cx="15541" cy="513245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12" name="Rectangular Callout 11">
            <a:extLst>
              <a:ext uri="{FF2B5EF4-FFF2-40B4-BE49-F238E27FC236}">
                <a16:creationId xmlns:a16="http://schemas.microsoft.com/office/drawing/2014/main" id="{2A91A285-D40C-0E5E-D6F3-182D24BF5FEF}"/>
              </a:ext>
            </a:extLst>
          </p:cNvPr>
          <p:cNvSpPr/>
          <p:nvPr/>
        </p:nvSpPr>
        <p:spPr>
          <a:xfrm>
            <a:off x="6304142" y="212372"/>
            <a:ext cx="912263" cy="580695"/>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Even the top selling items don’t have average ratio</a:t>
            </a:r>
          </a:p>
        </p:txBody>
      </p:sp>
      <p:pic>
        <p:nvPicPr>
          <p:cNvPr id="15" name="Picture 14">
            <a:extLst>
              <a:ext uri="{FF2B5EF4-FFF2-40B4-BE49-F238E27FC236}">
                <a16:creationId xmlns:a16="http://schemas.microsoft.com/office/drawing/2014/main" id="{2B626980-31FD-6951-1E0B-5D7121CED0A3}"/>
              </a:ext>
            </a:extLst>
          </p:cNvPr>
          <p:cNvPicPr>
            <a:picLocks noChangeAspect="1"/>
          </p:cNvPicPr>
          <p:nvPr/>
        </p:nvPicPr>
        <p:blipFill>
          <a:blip r:embed="rId6"/>
          <a:stretch>
            <a:fillRect/>
          </a:stretch>
        </p:blipFill>
        <p:spPr>
          <a:xfrm>
            <a:off x="5186549" y="2646917"/>
            <a:ext cx="3506448" cy="2346464"/>
          </a:xfrm>
          <a:prstGeom prst="rect">
            <a:avLst/>
          </a:prstGeom>
        </p:spPr>
      </p:pic>
      <p:sp>
        <p:nvSpPr>
          <p:cNvPr id="16" name="Rectangular Callout 15">
            <a:extLst>
              <a:ext uri="{FF2B5EF4-FFF2-40B4-BE49-F238E27FC236}">
                <a16:creationId xmlns:a16="http://schemas.microsoft.com/office/drawing/2014/main" id="{BBD71C33-C69C-C215-576A-161E74A73718}"/>
              </a:ext>
            </a:extLst>
          </p:cNvPr>
          <p:cNvSpPr/>
          <p:nvPr/>
        </p:nvSpPr>
        <p:spPr>
          <a:xfrm>
            <a:off x="5813921" y="3104802"/>
            <a:ext cx="1181561" cy="52538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95% of items were not available the whole time period.</a:t>
            </a:r>
          </a:p>
        </p:txBody>
      </p:sp>
      <p:cxnSp>
        <p:nvCxnSpPr>
          <p:cNvPr id="17" name="Straight Arrow Connector 16">
            <a:extLst>
              <a:ext uri="{FF2B5EF4-FFF2-40B4-BE49-F238E27FC236}">
                <a16:creationId xmlns:a16="http://schemas.microsoft.com/office/drawing/2014/main" id="{0EF6C499-D9A1-B136-6EE3-A023690D8659}"/>
              </a:ext>
            </a:extLst>
          </p:cNvPr>
          <p:cNvCxnSpPr>
            <a:cxnSpLocks/>
          </p:cNvCxnSpPr>
          <p:nvPr/>
        </p:nvCxnSpPr>
        <p:spPr>
          <a:xfrm flipV="1">
            <a:off x="6050644" y="3616241"/>
            <a:ext cx="240170" cy="100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5E4D59-FE67-52A2-47AD-4873B3BC7EEA}"/>
              </a:ext>
            </a:extLst>
          </p:cNvPr>
          <p:cNvSpPr txBox="1"/>
          <p:nvPr/>
        </p:nvSpPr>
        <p:spPr>
          <a:xfrm>
            <a:off x="4953068" y="4915394"/>
            <a:ext cx="3850355" cy="200055"/>
          </a:xfrm>
          <a:prstGeom prst="rect">
            <a:avLst/>
          </a:prstGeom>
          <a:noFill/>
        </p:spPr>
        <p:txBody>
          <a:bodyPr wrap="square">
            <a:spAutoFit/>
          </a:bodyPr>
          <a:lstStyle/>
          <a:p>
            <a:r>
              <a:rPr lang="en-US" sz="700" dirty="0"/>
              <a:t>*Availability data was recorded on a weekly level, so this is an approximation</a:t>
            </a:r>
          </a:p>
        </p:txBody>
      </p:sp>
      <p:sp>
        <p:nvSpPr>
          <p:cNvPr id="22" name="Rectangle 21">
            <a:extLst>
              <a:ext uri="{FF2B5EF4-FFF2-40B4-BE49-F238E27FC236}">
                <a16:creationId xmlns:a16="http://schemas.microsoft.com/office/drawing/2014/main" id="{0DBBF230-CA0B-FCFA-376F-BBB5CBB8849E}"/>
              </a:ext>
            </a:extLst>
          </p:cNvPr>
          <p:cNvSpPr/>
          <p:nvPr/>
        </p:nvSpPr>
        <p:spPr>
          <a:xfrm>
            <a:off x="4556459" y="38728"/>
            <a:ext cx="4564624" cy="2540061"/>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4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6B827-63C9-3517-799B-C286E582671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2BAC257-7F4D-C0ED-D147-6AEAD0C2172B}"/>
              </a:ext>
            </a:extLst>
          </p:cNvPr>
          <p:cNvPicPr>
            <a:picLocks noChangeAspect="1"/>
          </p:cNvPicPr>
          <p:nvPr/>
        </p:nvPicPr>
        <p:blipFill>
          <a:blip r:embed="rId3"/>
          <a:stretch>
            <a:fillRect/>
          </a:stretch>
        </p:blipFill>
        <p:spPr>
          <a:xfrm>
            <a:off x="209853" y="2578790"/>
            <a:ext cx="3638302" cy="2533793"/>
          </a:xfrm>
          <a:prstGeom prst="rect">
            <a:avLst/>
          </a:prstGeom>
        </p:spPr>
      </p:pic>
      <p:cxnSp>
        <p:nvCxnSpPr>
          <p:cNvPr id="61" name="Straight Connector 60">
            <a:extLst>
              <a:ext uri="{FF2B5EF4-FFF2-40B4-BE49-F238E27FC236}">
                <a16:creationId xmlns:a16="http://schemas.microsoft.com/office/drawing/2014/main" id="{C4355359-EC66-FE6D-27F5-F70969BE55B1}"/>
              </a:ext>
            </a:extLst>
          </p:cNvPr>
          <p:cNvCxnSpPr/>
          <p:nvPr/>
        </p:nvCxnSpPr>
        <p:spPr>
          <a:xfrm flipV="1">
            <a:off x="0" y="2551538"/>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050194A2-E1D4-2D1B-EF95-987587FE92ED}"/>
              </a:ext>
            </a:extLst>
          </p:cNvPr>
          <p:cNvSpPr txBox="1"/>
          <p:nvPr/>
        </p:nvSpPr>
        <p:spPr>
          <a:xfrm>
            <a:off x="505890" y="2322152"/>
            <a:ext cx="3638302" cy="230832"/>
          </a:xfrm>
          <a:prstGeom prst="rect">
            <a:avLst/>
          </a:prstGeom>
          <a:noFill/>
        </p:spPr>
        <p:txBody>
          <a:bodyPr wrap="square" rtlCol="0">
            <a:spAutoFit/>
          </a:bodyPr>
          <a:lstStyle/>
          <a:p>
            <a:r>
              <a:rPr lang="en-US" sz="900" dirty="0"/>
              <a:t>Only  435 items among 400K are responsible for 20% of total sales!</a:t>
            </a:r>
          </a:p>
        </p:txBody>
      </p:sp>
      <p:pic>
        <p:nvPicPr>
          <p:cNvPr id="2" name="Content Placeholder 3">
            <a:extLst>
              <a:ext uri="{FF2B5EF4-FFF2-40B4-BE49-F238E27FC236}">
                <a16:creationId xmlns:a16="http://schemas.microsoft.com/office/drawing/2014/main" id="{354A8006-453E-804E-30E7-98E72B65D825}"/>
              </a:ext>
            </a:extLst>
          </p:cNvPr>
          <p:cNvPicPr>
            <a:picLocks noChangeAspect="1"/>
          </p:cNvPicPr>
          <p:nvPr/>
        </p:nvPicPr>
        <p:blipFill>
          <a:blip r:embed="rId4"/>
          <a:stretch>
            <a:fillRect/>
          </a:stretch>
        </p:blipFill>
        <p:spPr>
          <a:xfrm>
            <a:off x="374491" y="322556"/>
            <a:ext cx="3373655" cy="2047556"/>
          </a:xfrm>
          <a:prstGeom prst="rect">
            <a:avLst/>
          </a:prstGeom>
        </p:spPr>
      </p:pic>
      <p:sp>
        <p:nvSpPr>
          <p:cNvPr id="33" name="Left Brace 32">
            <a:extLst>
              <a:ext uri="{FF2B5EF4-FFF2-40B4-BE49-F238E27FC236}">
                <a16:creationId xmlns:a16="http://schemas.microsoft.com/office/drawing/2014/main" id="{16C228C6-5F3F-3DEC-2D16-8822DEDC0736}"/>
              </a:ext>
            </a:extLst>
          </p:cNvPr>
          <p:cNvSpPr/>
          <p:nvPr/>
        </p:nvSpPr>
        <p:spPr>
          <a:xfrm rot="5400000">
            <a:off x="1088290" y="1388834"/>
            <a:ext cx="227397" cy="4258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8057D613-DACB-CA65-1E75-254C9B37FA7B}"/>
              </a:ext>
            </a:extLst>
          </p:cNvPr>
          <p:cNvSpPr txBox="1"/>
          <p:nvPr/>
        </p:nvSpPr>
        <p:spPr>
          <a:xfrm>
            <a:off x="877729" y="1064524"/>
            <a:ext cx="648518" cy="415498"/>
          </a:xfrm>
          <a:prstGeom prst="rect">
            <a:avLst/>
          </a:prstGeom>
          <a:noFill/>
        </p:spPr>
        <p:txBody>
          <a:bodyPr wrap="square" rtlCol="0">
            <a:spAutoFit/>
          </a:bodyPr>
          <a:lstStyle/>
          <a:p>
            <a:pPr algn="ctr"/>
            <a:r>
              <a:rPr lang="en-US" sz="1050" b="1" dirty="0">
                <a:solidFill>
                  <a:srgbClr val="FF0000"/>
                </a:solidFill>
              </a:rPr>
              <a:t>Top Items</a:t>
            </a:r>
          </a:p>
        </p:txBody>
      </p:sp>
      <p:pic>
        <p:nvPicPr>
          <p:cNvPr id="6" name="Picture 5">
            <a:extLst>
              <a:ext uri="{FF2B5EF4-FFF2-40B4-BE49-F238E27FC236}">
                <a16:creationId xmlns:a16="http://schemas.microsoft.com/office/drawing/2014/main" id="{61795943-217F-B589-F2A0-B446212F0909}"/>
              </a:ext>
            </a:extLst>
          </p:cNvPr>
          <p:cNvPicPr>
            <a:picLocks noChangeAspect="1"/>
          </p:cNvPicPr>
          <p:nvPr/>
        </p:nvPicPr>
        <p:blipFill>
          <a:blip r:embed="rId5"/>
          <a:stretch>
            <a:fillRect/>
          </a:stretch>
        </p:blipFill>
        <p:spPr>
          <a:xfrm>
            <a:off x="5068980" y="64068"/>
            <a:ext cx="3599789" cy="2258084"/>
          </a:xfrm>
          <a:prstGeom prst="rect">
            <a:avLst/>
          </a:prstGeom>
        </p:spPr>
      </p:pic>
      <p:sp>
        <p:nvSpPr>
          <p:cNvPr id="4" name="Rectangular Callout 3">
            <a:extLst>
              <a:ext uri="{FF2B5EF4-FFF2-40B4-BE49-F238E27FC236}">
                <a16:creationId xmlns:a16="http://schemas.microsoft.com/office/drawing/2014/main" id="{66465D3A-3707-F58D-70BA-E6D8420A0895}"/>
              </a:ext>
            </a:extLst>
          </p:cNvPr>
          <p:cNvSpPr/>
          <p:nvPr/>
        </p:nvSpPr>
        <p:spPr>
          <a:xfrm>
            <a:off x="7354009" y="783260"/>
            <a:ext cx="912263" cy="444947"/>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Average view vs purchase ratio</a:t>
            </a:r>
          </a:p>
        </p:txBody>
      </p:sp>
      <p:sp>
        <p:nvSpPr>
          <p:cNvPr id="5" name="Rectangular Callout 4">
            <a:extLst>
              <a:ext uri="{FF2B5EF4-FFF2-40B4-BE49-F238E27FC236}">
                <a16:creationId xmlns:a16="http://schemas.microsoft.com/office/drawing/2014/main" id="{FC0DF174-3CDB-566E-94C1-FB66CF470258}"/>
              </a:ext>
            </a:extLst>
          </p:cNvPr>
          <p:cNvSpPr/>
          <p:nvPr/>
        </p:nvSpPr>
        <p:spPr>
          <a:xfrm>
            <a:off x="7498380" y="1520734"/>
            <a:ext cx="1313127" cy="308066"/>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Generating Interest But not buying intent!</a:t>
            </a:r>
          </a:p>
        </p:txBody>
      </p:sp>
      <p:cxnSp>
        <p:nvCxnSpPr>
          <p:cNvPr id="52" name="Straight Arrow Connector 51">
            <a:extLst>
              <a:ext uri="{FF2B5EF4-FFF2-40B4-BE49-F238E27FC236}">
                <a16:creationId xmlns:a16="http://schemas.microsoft.com/office/drawing/2014/main" id="{8328E198-F898-67DF-B9EB-FEEF02533105}"/>
              </a:ext>
            </a:extLst>
          </p:cNvPr>
          <p:cNvCxnSpPr>
            <a:cxnSpLocks/>
            <a:endCxn id="5" idx="1"/>
          </p:cNvCxnSpPr>
          <p:nvPr/>
        </p:nvCxnSpPr>
        <p:spPr>
          <a:xfrm flipV="1">
            <a:off x="6938245" y="1674767"/>
            <a:ext cx="560135" cy="52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ular Callout 10">
            <a:extLst>
              <a:ext uri="{FF2B5EF4-FFF2-40B4-BE49-F238E27FC236}">
                <a16:creationId xmlns:a16="http://schemas.microsoft.com/office/drawing/2014/main" id="{19EAD3A3-F3AB-AC3F-F5D6-18CAFBBE6722}"/>
              </a:ext>
            </a:extLst>
          </p:cNvPr>
          <p:cNvSpPr/>
          <p:nvPr/>
        </p:nvSpPr>
        <p:spPr>
          <a:xfrm>
            <a:off x="2357278" y="3273262"/>
            <a:ext cx="1344157" cy="5954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Mostly all items has above average conversion rate</a:t>
            </a:r>
          </a:p>
        </p:txBody>
      </p:sp>
      <p:sp>
        <p:nvSpPr>
          <p:cNvPr id="13" name="TextBox 12">
            <a:extLst>
              <a:ext uri="{FF2B5EF4-FFF2-40B4-BE49-F238E27FC236}">
                <a16:creationId xmlns:a16="http://schemas.microsoft.com/office/drawing/2014/main" id="{A9819159-A829-3FE3-6B07-54F484B46A7D}"/>
              </a:ext>
            </a:extLst>
          </p:cNvPr>
          <p:cNvSpPr txBox="1"/>
          <p:nvPr/>
        </p:nvSpPr>
        <p:spPr>
          <a:xfrm>
            <a:off x="5068980" y="2294900"/>
            <a:ext cx="4580165" cy="230832"/>
          </a:xfrm>
          <a:prstGeom prst="rect">
            <a:avLst/>
          </a:prstGeom>
          <a:noFill/>
        </p:spPr>
        <p:txBody>
          <a:bodyPr wrap="square">
            <a:spAutoFit/>
          </a:bodyPr>
          <a:lstStyle/>
          <a:p>
            <a:r>
              <a:rPr lang="en-US" sz="900" dirty="0"/>
              <a:t>Reasons might include unclear product descriptions, poor quality image.</a:t>
            </a:r>
          </a:p>
        </p:txBody>
      </p:sp>
      <p:cxnSp>
        <p:nvCxnSpPr>
          <p:cNvPr id="3" name="Straight Connector 2">
            <a:extLst>
              <a:ext uri="{FF2B5EF4-FFF2-40B4-BE49-F238E27FC236}">
                <a16:creationId xmlns:a16="http://schemas.microsoft.com/office/drawing/2014/main" id="{5A83C355-2565-8328-A16D-09BEC5738AA7}"/>
              </a:ext>
            </a:extLst>
          </p:cNvPr>
          <p:cNvCxnSpPr>
            <a:cxnSpLocks/>
          </p:cNvCxnSpPr>
          <p:nvPr/>
        </p:nvCxnSpPr>
        <p:spPr>
          <a:xfrm>
            <a:off x="4556459" y="11049"/>
            <a:ext cx="15541" cy="513245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12" name="Rectangular Callout 11">
            <a:extLst>
              <a:ext uri="{FF2B5EF4-FFF2-40B4-BE49-F238E27FC236}">
                <a16:creationId xmlns:a16="http://schemas.microsoft.com/office/drawing/2014/main" id="{4B498F37-DD18-0133-C5A5-3BBD1D3411E8}"/>
              </a:ext>
            </a:extLst>
          </p:cNvPr>
          <p:cNvSpPr/>
          <p:nvPr/>
        </p:nvSpPr>
        <p:spPr>
          <a:xfrm>
            <a:off x="6304142" y="212372"/>
            <a:ext cx="912263" cy="580695"/>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Even the top selling items don’t have average ratio</a:t>
            </a:r>
          </a:p>
        </p:txBody>
      </p:sp>
      <p:pic>
        <p:nvPicPr>
          <p:cNvPr id="15" name="Picture 14">
            <a:extLst>
              <a:ext uri="{FF2B5EF4-FFF2-40B4-BE49-F238E27FC236}">
                <a16:creationId xmlns:a16="http://schemas.microsoft.com/office/drawing/2014/main" id="{4E7161EE-745B-B87B-4EA6-2820A24B2119}"/>
              </a:ext>
            </a:extLst>
          </p:cNvPr>
          <p:cNvPicPr>
            <a:picLocks noChangeAspect="1"/>
          </p:cNvPicPr>
          <p:nvPr/>
        </p:nvPicPr>
        <p:blipFill>
          <a:blip r:embed="rId6"/>
          <a:stretch>
            <a:fillRect/>
          </a:stretch>
        </p:blipFill>
        <p:spPr>
          <a:xfrm>
            <a:off x="5186549" y="2646917"/>
            <a:ext cx="3506448" cy="2346464"/>
          </a:xfrm>
          <a:prstGeom prst="rect">
            <a:avLst/>
          </a:prstGeom>
        </p:spPr>
      </p:pic>
      <p:sp>
        <p:nvSpPr>
          <p:cNvPr id="16" name="Rectangular Callout 15">
            <a:extLst>
              <a:ext uri="{FF2B5EF4-FFF2-40B4-BE49-F238E27FC236}">
                <a16:creationId xmlns:a16="http://schemas.microsoft.com/office/drawing/2014/main" id="{ADD58660-3474-7F30-67F1-037874C642A8}"/>
              </a:ext>
            </a:extLst>
          </p:cNvPr>
          <p:cNvSpPr/>
          <p:nvPr/>
        </p:nvSpPr>
        <p:spPr>
          <a:xfrm>
            <a:off x="5813921" y="3104802"/>
            <a:ext cx="1181561" cy="52538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95% of items were not available the whole time period.</a:t>
            </a:r>
          </a:p>
        </p:txBody>
      </p:sp>
      <p:cxnSp>
        <p:nvCxnSpPr>
          <p:cNvPr id="17" name="Straight Arrow Connector 16">
            <a:extLst>
              <a:ext uri="{FF2B5EF4-FFF2-40B4-BE49-F238E27FC236}">
                <a16:creationId xmlns:a16="http://schemas.microsoft.com/office/drawing/2014/main" id="{A32A7DB0-B61F-9C21-0F10-5483CC8EAE13}"/>
              </a:ext>
            </a:extLst>
          </p:cNvPr>
          <p:cNvCxnSpPr>
            <a:cxnSpLocks/>
          </p:cNvCxnSpPr>
          <p:nvPr/>
        </p:nvCxnSpPr>
        <p:spPr>
          <a:xfrm flipV="1">
            <a:off x="6050644" y="3616241"/>
            <a:ext cx="240170" cy="100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F68608-7D65-ECC0-25B7-C1317C2334A3}"/>
              </a:ext>
            </a:extLst>
          </p:cNvPr>
          <p:cNvSpPr txBox="1"/>
          <p:nvPr/>
        </p:nvSpPr>
        <p:spPr>
          <a:xfrm>
            <a:off x="4953068" y="4915394"/>
            <a:ext cx="3850355" cy="200055"/>
          </a:xfrm>
          <a:prstGeom prst="rect">
            <a:avLst/>
          </a:prstGeom>
          <a:noFill/>
        </p:spPr>
        <p:txBody>
          <a:bodyPr wrap="square">
            <a:spAutoFit/>
          </a:bodyPr>
          <a:lstStyle/>
          <a:p>
            <a:r>
              <a:rPr lang="en-US" sz="700" dirty="0"/>
              <a:t>*Availability data was recorded on a weekly level, so this is an approximation</a:t>
            </a:r>
          </a:p>
        </p:txBody>
      </p:sp>
      <p:sp>
        <p:nvSpPr>
          <p:cNvPr id="22" name="Rectangle 21">
            <a:extLst>
              <a:ext uri="{FF2B5EF4-FFF2-40B4-BE49-F238E27FC236}">
                <a16:creationId xmlns:a16="http://schemas.microsoft.com/office/drawing/2014/main" id="{32F3EA8D-1431-82E0-73B9-C18CCF368DA9}"/>
              </a:ext>
            </a:extLst>
          </p:cNvPr>
          <p:cNvSpPr/>
          <p:nvPr/>
        </p:nvSpPr>
        <p:spPr>
          <a:xfrm>
            <a:off x="31082" y="2577613"/>
            <a:ext cx="4529307" cy="2554838"/>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788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BB7D1-B6EF-A965-CA5A-6DB565F6A41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07E87A9-42CA-8BB2-9979-69AA02115594}"/>
              </a:ext>
            </a:extLst>
          </p:cNvPr>
          <p:cNvPicPr>
            <a:picLocks noChangeAspect="1"/>
          </p:cNvPicPr>
          <p:nvPr/>
        </p:nvPicPr>
        <p:blipFill>
          <a:blip r:embed="rId3"/>
          <a:stretch>
            <a:fillRect/>
          </a:stretch>
        </p:blipFill>
        <p:spPr>
          <a:xfrm>
            <a:off x="209853" y="2578790"/>
            <a:ext cx="3638302" cy="2533793"/>
          </a:xfrm>
          <a:prstGeom prst="rect">
            <a:avLst/>
          </a:prstGeom>
        </p:spPr>
      </p:pic>
      <p:cxnSp>
        <p:nvCxnSpPr>
          <p:cNvPr id="61" name="Straight Connector 60">
            <a:extLst>
              <a:ext uri="{FF2B5EF4-FFF2-40B4-BE49-F238E27FC236}">
                <a16:creationId xmlns:a16="http://schemas.microsoft.com/office/drawing/2014/main" id="{B23ABF7B-CAC9-3901-E68E-94F414CF04B1}"/>
              </a:ext>
            </a:extLst>
          </p:cNvPr>
          <p:cNvCxnSpPr/>
          <p:nvPr/>
        </p:nvCxnSpPr>
        <p:spPr>
          <a:xfrm flipV="1">
            <a:off x="0" y="2551538"/>
            <a:ext cx="9144000" cy="48236"/>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FE4484A-1484-7E10-D631-CAA44AEA420A}"/>
              </a:ext>
            </a:extLst>
          </p:cNvPr>
          <p:cNvSpPr txBox="1"/>
          <p:nvPr/>
        </p:nvSpPr>
        <p:spPr>
          <a:xfrm>
            <a:off x="505890" y="2322152"/>
            <a:ext cx="3638302" cy="230832"/>
          </a:xfrm>
          <a:prstGeom prst="rect">
            <a:avLst/>
          </a:prstGeom>
          <a:noFill/>
        </p:spPr>
        <p:txBody>
          <a:bodyPr wrap="square" rtlCol="0">
            <a:spAutoFit/>
          </a:bodyPr>
          <a:lstStyle/>
          <a:p>
            <a:r>
              <a:rPr lang="en-US" sz="900" dirty="0"/>
              <a:t>Only  435 items among 400K are responsible for 20% of total sales!</a:t>
            </a:r>
          </a:p>
        </p:txBody>
      </p:sp>
      <p:pic>
        <p:nvPicPr>
          <p:cNvPr id="2" name="Content Placeholder 3">
            <a:extLst>
              <a:ext uri="{FF2B5EF4-FFF2-40B4-BE49-F238E27FC236}">
                <a16:creationId xmlns:a16="http://schemas.microsoft.com/office/drawing/2014/main" id="{218E6937-E2B4-FDD3-A507-7CAAB061B929}"/>
              </a:ext>
            </a:extLst>
          </p:cNvPr>
          <p:cNvPicPr>
            <a:picLocks noChangeAspect="1"/>
          </p:cNvPicPr>
          <p:nvPr/>
        </p:nvPicPr>
        <p:blipFill>
          <a:blip r:embed="rId4"/>
          <a:stretch>
            <a:fillRect/>
          </a:stretch>
        </p:blipFill>
        <p:spPr>
          <a:xfrm>
            <a:off x="374491" y="322556"/>
            <a:ext cx="3373655" cy="2047556"/>
          </a:xfrm>
          <a:prstGeom prst="rect">
            <a:avLst/>
          </a:prstGeom>
        </p:spPr>
      </p:pic>
      <p:sp>
        <p:nvSpPr>
          <p:cNvPr id="33" name="Left Brace 32">
            <a:extLst>
              <a:ext uri="{FF2B5EF4-FFF2-40B4-BE49-F238E27FC236}">
                <a16:creationId xmlns:a16="http://schemas.microsoft.com/office/drawing/2014/main" id="{AE86B309-2FB7-A6EE-DFC7-FA3542FF3B59}"/>
              </a:ext>
            </a:extLst>
          </p:cNvPr>
          <p:cNvSpPr/>
          <p:nvPr/>
        </p:nvSpPr>
        <p:spPr>
          <a:xfrm rot="5400000">
            <a:off x="1088290" y="1388834"/>
            <a:ext cx="227397" cy="4258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050"/>
          </a:p>
        </p:txBody>
      </p:sp>
      <p:sp>
        <p:nvSpPr>
          <p:cNvPr id="44" name="TextBox 43">
            <a:extLst>
              <a:ext uri="{FF2B5EF4-FFF2-40B4-BE49-F238E27FC236}">
                <a16:creationId xmlns:a16="http://schemas.microsoft.com/office/drawing/2014/main" id="{8256A1EB-4BFC-59B3-E3DA-6A6D5B5BFED6}"/>
              </a:ext>
            </a:extLst>
          </p:cNvPr>
          <p:cNvSpPr txBox="1"/>
          <p:nvPr/>
        </p:nvSpPr>
        <p:spPr>
          <a:xfrm>
            <a:off x="877729" y="1064524"/>
            <a:ext cx="648518" cy="415498"/>
          </a:xfrm>
          <a:prstGeom prst="rect">
            <a:avLst/>
          </a:prstGeom>
          <a:noFill/>
        </p:spPr>
        <p:txBody>
          <a:bodyPr wrap="square" rtlCol="0">
            <a:spAutoFit/>
          </a:bodyPr>
          <a:lstStyle/>
          <a:p>
            <a:pPr algn="ctr"/>
            <a:r>
              <a:rPr lang="en-US" sz="1050" b="1" dirty="0">
                <a:solidFill>
                  <a:srgbClr val="FF0000"/>
                </a:solidFill>
              </a:rPr>
              <a:t>Top Items</a:t>
            </a:r>
          </a:p>
        </p:txBody>
      </p:sp>
      <p:pic>
        <p:nvPicPr>
          <p:cNvPr id="6" name="Picture 5">
            <a:extLst>
              <a:ext uri="{FF2B5EF4-FFF2-40B4-BE49-F238E27FC236}">
                <a16:creationId xmlns:a16="http://schemas.microsoft.com/office/drawing/2014/main" id="{99D9DB53-3DF7-AFEA-4FF5-14BB03241D55}"/>
              </a:ext>
            </a:extLst>
          </p:cNvPr>
          <p:cNvPicPr>
            <a:picLocks noChangeAspect="1"/>
          </p:cNvPicPr>
          <p:nvPr/>
        </p:nvPicPr>
        <p:blipFill>
          <a:blip r:embed="rId5"/>
          <a:stretch>
            <a:fillRect/>
          </a:stretch>
        </p:blipFill>
        <p:spPr>
          <a:xfrm>
            <a:off x="5068980" y="64068"/>
            <a:ext cx="3599789" cy="2258084"/>
          </a:xfrm>
          <a:prstGeom prst="rect">
            <a:avLst/>
          </a:prstGeom>
        </p:spPr>
      </p:pic>
      <p:sp>
        <p:nvSpPr>
          <p:cNvPr id="4" name="Rectangular Callout 3">
            <a:extLst>
              <a:ext uri="{FF2B5EF4-FFF2-40B4-BE49-F238E27FC236}">
                <a16:creationId xmlns:a16="http://schemas.microsoft.com/office/drawing/2014/main" id="{98E57A7E-087F-CD3E-8444-692CA04591F2}"/>
              </a:ext>
            </a:extLst>
          </p:cNvPr>
          <p:cNvSpPr/>
          <p:nvPr/>
        </p:nvSpPr>
        <p:spPr>
          <a:xfrm>
            <a:off x="7354009" y="783260"/>
            <a:ext cx="912263" cy="444947"/>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Average view vs purchase ratio</a:t>
            </a:r>
          </a:p>
        </p:txBody>
      </p:sp>
      <p:sp>
        <p:nvSpPr>
          <p:cNvPr id="5" name="Rectangular Callout 4">
            <a:extLst>
              <a:ext uri="{FF2B5EF4-FFF2-40B4-BE49-F238E27FC236}">
                <a16:creationId xmlns:a16="http://schemas.microsoft.com/office/drawing/2014/main" id="{4CE03992-DDAD-EE95-3917-F02D1BB6E35C}"/>
              </a:ext>
            </a:extLst>
          </p:cNvPr>
          <p:cNvSpPr/>
          <p:nvPr/>
        </p:nvSpPr>
        <p:spPr>
          <a:xfrm>
            <a:off x="7498380" y="1520734"/>
            <a:ext cx="1313127" cy="308066"/>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Generating Interest But not buying intent!</a:t>
            </a:r>
          </a:p>
        </p:txBody>
      </p:sp>
      <p:cxnSp>
        <p:nvCxnSpPr>
          <p:cNvPr id="52" name="Straight Arrow Connector 51">
            <a:extLst>
              <a:ext uri="{FF2B5EF4-FFF2-40B4-BE49-F238E27FC236}">
                <a16:creationId xmlns:a16="http://schemas.microsoft.com/office/drawing/2014/main" id="{7C24B4F3-B0FE-D29E-27FD-185892B2994B}"/>
              </a:ext>
            </a:extLst>
          </p:cNvPr>
          <p:cNvCxnSpPr>
            <a:cxnSpLocks/>
            <a:endCxn id="5" idx="1"/>
          </p:cNvCxnSpPr>
          <p:nvPr/>
        </p:nvCxnSpPr>
        <p:spPr>
          <a:xfrm flipV="1">
            <a:off x="6938245" y="1674767"/>
            <a:ext cx="560135" cy="52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ular Callout 10">
            <a:extLst>
              <a:ext uri="{FF2B5EF4-FFF2-40B4-BE49-F238E27FC236}">
                <a16:creationId xmlns:a16="http://schemas.microsoft.com/office/drawing/2014/main" id="{FE1650CF-7B22-64C6-0153-C848B2817AB9}"/>
              </a:ext>
            </a:extLst>
          </p:cNvPr>
          <p:cNvSpPr/>
          <p:nvPr/>
        </p:nvSpPr>
        <p:spPr>
          <a:xfrm>
            <a:off x="2357278" y="3273262"/>
            <a:ext cx="1344157" cy="5954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Mostly all items has above average conversion rate</a:t>
            </a:r>
          </a:p>
        </p:txBody>
      </p:sp>
      <p:sp>
        <p:nvSpPr>
          <p:cNvPr id="13" name="TextBox 12">
            <a:extLst>
              <a:ext uri="{FF2B5EF4-FFF2-40B4-BE49-F238E27FC236}">
                <a16:creationId xmlns:a16="http://schemas.microsoft.com/office/drawing/2014/main" id="{D8EF2F5C-B5ED-801E-2C60-2584ADA75E10}"/>
              </a:ext>
            </a:extLst>
          </p:cNvPr>
          <p:cNvSpPr txBox="1"/>
          <p:nvPr/>
        </p:nvSpPr>
        <p:spPr>
          <a:xfrm>
            <a:off x="5068980" y="2294900"/>
            <a:ext cx="4580165" cy="230832"/>
          </a:xfrm>
          <a:prstGeom prst="rect">
            <a:avLst/>
          </a:prstGeom>
          <a:noFill/>
        </p:spPr>
        <p:txBody>
          <a:bodyPr wrap="square">
            <a:spAutoFit/>
          </a:bodyPr>
          <a:lstStyle/>
          <a:p>
            <a:r>
              <a:rPr lang="en-US" sz="900" dirty="0"/>
              <a:t>Reasons might include unclear product descriptions, poor quality image.</a:t>
            </a:r>
          </a:p>
        </p:txBody>
      </p:sp>
      <p:cxnSp>
        <p:nvCxnSpPr>
          <p:cNvPr id="3" name="Straight Connector 2">
            <a:extLst>
              <a:ext uri="{FF2B5EF4-FFF2-40B4-BE49-F238E27FC236}">
                <a16:creationId xmlns:a16="http://schemas.microsoft.com/office/drawing/2014/main" id="{6320BC5F-044D-F8DB-8AFA-AB67A0ED2542}"/>
              </a:ext>
            </a:extLst>
          </p:cNvPr>
          <p:cNvCxnSpPr>
            <a:cxnSpLocks/>
          </p:cNvCxnSpPr>
          <p:nvPr/>
        </p:nvCxnSpPr>
        <p:spPr>
          <a:xfrm>
            <a:off x="4556459" y="11049"/>
            <a:ext cx="15541" cy="5132451"/>
          </a:xfrm>
          <a:prstGeom prst="line">
            <a:avLst/>
          </a:prstGeom>
          <a:ln w="9525">
            <a:prstDash val="sysDash"/>
          </a:ln>
        </p:spPr>
        <p:style>
          <a:lnRef idx="2">
            <a:schemeClr val="accent1"/>
          </a:lnRef>
          <a:fillRef idx="0">
            <a:schemeClr val="accent1"/>
          </a:fillRef>
          <a:effectRef idx="1">
            <a:schemeClr val="accent1"/>
          </a:effectRef>
          <a:fontRef idx="minor">
            <a:schemeClr val="tx1"/>
          </a:fontRef>
        </p:style>
      </p:cxnSp>
      <p:sp>
        <p:nvSpPr>
          <p:cNvPr id="12" name="Rectangular Callout 11">
            <a:extLst>
              <a:ext uri="{FF2B5EF4-FFF2-40B4-BE49-F238E27FC236}">
                <a16:creationId xmlns:a16="http://schemas.microsoft.com/office/drawing/2014/main" id="{9C6DB4C1-E89E-6516-B368-E830182E9B47}"/>
              </a:ext>
            </a:extLst>
          </p:cNvPr>
          <p:cNvSpPr/>
          <p:nvPr/>
        </p:nvSpPr>
        <p:spPr>
          <a:xfrm>
            <a:off x="6304142" y="212372"/>
            <a:ext cx="912263" cy="580695"/>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rgbClr val="FF0000"/>
                </a:solidFill>
              </a:rPr>
              <a:t>Even the top selling items don’t have average ratio</a:t>
            </a:r>
          </a:p>
        </p:txBody>
      </p:sp>
      <p:pic>
        <p:nvPicPr>
          <p:cNvPr id="15" name="Picture 14">
            <a:extLst>
              <a:ext uri="{FF2B5EF4-FFF2-40B4-BE49-F238E27FC236}">
                <a16:creationId xmlns:a16="http://schemas.microsoft.com/office/drawing/2014/main" id="{6AED5950-0E6E-638C-042D-29B412386AED}"/>
              </a:ext>
            </a:extLst>
          </p:cNvPr>
          <p:cNvPicPr>
            <a:picLocks noChangeAspect="1"/>
          </p:cNvPicPr>
          <p:nvPr/>
        </p:nvPicPr>
        <p:blipFill>
          <a:blip r:embed="rId6"/>
          <a:stretch>
            <a:fillRect/>
          </a:stretch>
        </p:blipFill>
        <p:spPr>
          <a:xfrm>
            <a:off x="5186549" y="2646917"/>
            <a:ext cx="3506448" cy="2346464"/>
          </a:xfrm>
          <a:prstGeom prst="rect">
            <a:avLst/>
          </a:prstGeom>
        </p:spPr>
      </p:pic>
      <p:sp>
        <p:nvSpPr>
          <p:cNvPr id="16" name="Rectangular Callout 15">
            <a:extLst>
              <a:ext uri="{FF2B5EF4-FFF2-40B4-BE49-F238E27FC236}">
                <a16:creationId xmlns:a16="http://schemas.microsoft.com/office/drawing/2014/main" id="{798A7F19-A8BD-FAB1-7825-37D8F81BF2AF}"/>
              </a:ext>
            </a:extLst>
          </p:cNvPr>
          <p:cNvSpPr/>
          <p:nvPr/>
        </p:nvSpPr>
        <p:spPr>
          <a:xfrm>
            <a:off x="5813921" y="3104802"/>
            <a:ext cx="1181561" cy="525384"/>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95% of items were not available the whole time period.</a:t>
            </a:r>
          </a:p>
        </p:txBody>
      </p:sp>
      <p:cxnSp>
        <p:nvCxnSpPr>
          <p:cNvPr id="17" name="Straight Arrow Connector 16">
            <a:extLst>
              <a:ext uri="{FF2B5EF4-FFF2-40B4-BE49-F238E27FC236}">
                <a16:creationId xmlns:a16="http://schemas.microsoft.com/office/drawing/2014/main" id="{EAB58EE7-0B29-0F95-8F33-0A0B0989617A}"/>
              </a:ext>
            </a:extLst>
          </p:cNvPr>
          <p:cNvCxnSpPr>
            <a:cxnSpLocks/>
          </p:cNvCxnSpPr>
          <p:nvPr/>
        </p:nvCxnSpPr>
        <p:spPr>
          <a:xfrm flipV="1">
            <a:off x="6050644" y="3616241"/>
            <a:ext cx="240170" cy="100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269BB8-48E8-7D09-493D-3268B30FB0F9}"/>
              </a:ext>
            </a:extLst>
          </p:cNvPr>
          <p:cNvSpPr txBox="1"/>
          <p:nvPr/>
        </p:nvSpPr>
        <p:spPr>
          <a:xfrm>
            <a:off x="4953068" y="4915394"/>
            <a:ext cx="3850355" cy="200055"/>
          </a:xfrm>
          <a:prstGeom prst="rect">
            <a:avLst/>
          </a:prstGeom>
          <a:noFill/>
        </p:spPr>
        <p:txBody>
          <a:bodyPr wrap="square">
            <a:spAutoFit/>
          </a:bodyPr>
          <a:lstStyle/>
          <a:p>
            <a:r>
              <a:rPr lang="en-US" sz="700" dirty="0"/>
              <a:t>*Availability data was recorded on a weekly level, so this is an approximation</a:t>
            </a:r>
          </a:p>
        </p:txBody>
      </p:sp>
      <p:sp>
        <p:nvSpPr>
          <p:cNvPr id="22" name="Rectangle 21">
            <a:extLst>
              <a:ext uri="{FF2B5EF4-FFF2-40B4-BE49-F238E27FC236}">
                <a16:creationId xmlns:a16="http://schemas.microsoft.com/office/drawing/2014/main" id="{F1AEADEB-1648-38DC-B963-0F0ED52012FA}"/>
              </a:ext>
            </a:extLst>
          </p:cNvPr>
          <p:cNvSpPr/>
          <p:nvPr/>
        </p:nvSpPr>
        <p:spPr>
          <a:xfrm>
            <a:off x="4583612" y="2558589"/>
            <a:ext cx="4513768" cy="2553994"/>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071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0">
          <a:extLst>
            <a:ext uri="{FF2B5EF4-FFF2-40B4-BE49-F238E27FC236}">
              <a16:creationId xmlns:a16="http://schemas.microsoft.com/office/drawing/2014/main" id="{8179D4AC-BE88-DE0E-5E73-98F454BD4813}"/>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8A885C80-FCDA-0EE1-B628-673824109E9C}"/>
              </a:ext>
            </a:extLst>
          </p:cNvPr>
          <p:cNvSpPr/>
          <p:nvPr/>
        </p:nvSpPr>
        <p:spPr>
          <a:xfrm rot="10800000" flipH="1">
            <a:off x="1635833" y="3051511"/>
            <a:ext cx="2558897" cy="307275"/>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227B3953-AE78-DF1F-0135-2E3BDB764064}"/>
              </a:ext>
            </a:extLst>
          </p:cNvPr>
          <p:cNvSpPr/>
          <p:nvPr/>
        </p:nvSpPr>
        <p:spPr>
          <a:xfrm rot="10800000" flipH="1">
            <a:off x="2285335" y="2398512"/>
            <a:ext cx="2353639"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EA8C4686-BBF9-CB5B-CD63-4E422B92E5EA}"/>
              </a:ext>
            </a:extLst>
          </p:cNvPr>
          <p:cNvSpPr/>
          <p:nvPr/>
        </p:nvSpPr>
        <p:spPr>
          <a:xfrm rot="10800000" flipH="1">
            <a:off x="1274323" y="3644811"/>
            <a:ext cx="1857100" cy="298956"/>
          </a:xfrm>
          <a:prstGeom prst="homePlate">
            <a:avLst>
              <a:gd name="adj" fmla="val 50000"/>
            </a:avLst>
          </a:prstGeom>
          <a:solidFill>
            <a:srgbClr val="507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538C3A55-C63D-1168-8F12-E1FDF964BDD0}"/>
              </a:ext>
            </a:extLst>
          </p:cNvPr>
          <p:cNvSpPr/>
          <p:nvPr/>
        </p:nvSpPr>
        <p:spPr>
          <a:xfrm rot="10800000" flipH="1">
            <a:off x="1705024" y="1767337"/>
            <a:ext cx="2489706"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2F87DCF5-8A0D-C00A-9120-6283FF0A09EA}"/>
              </a:ext>
            </a:extLst>
          </p:cNvPr>
          <p:cNvSpPr/>
          <p:nvPr/>
        </p:nvSpPr>
        <p:spPr>
          <a:xfrm rot="10800000" flipH="1">
            <a:off x="1442725" y="1152350"/>
            <a:ext cx="1645939" cy="304627"/>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4">
            <a:extLst>
              <a:ext uri="{FF2B5EF4-FFF2-40B4-BE49-F238E27FC236}">
                <a16:creationId xmlns:a16="http://schemas.microsoft.com/office/drawing/2014/main" id="{B11FE33A-F182-7E6E-F0F6-F6A05C32B3D5}"/>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9C6EAF7A-F9A9-3D65-F553-10CEEDEF4100}"/>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8D37875C-313C-A18C-C965-9F9CA972AD82}"/>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D338024F-7CDC-088E-A7C3-D640C6C5C3B0}"/>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51445E70-FB75-6BD2-4819-A1B710B3ADF5}"/>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57CAD405-0D5C-D03C-F256-9656A25B324D}"/>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4525E3FE-A62D-5993-43DC-13DD246B2B7F}"/>
              </a:ext>
            </a:extLst>
          </p:cNvPr>
          <p:cNvSpPr txBox="1"/>
          <p:nvPr/>
        </p:nvSpPr>
        <p:spPr>
          <a:xfrm>
            <a:off x="4233800" y="1645574"/>
            <a:ext cx="4304815" cy="646331"/>
          </a:xfrm>
          <a:prstGeom prst="rect">
            <a:avLst/>
          </a:prstGeom>
          <a:noFill/>
        </p:spPr>
        <p:txBody>
          <a:bodyPr wrap="square">
            <a:spAutoFit/>
          </a:bodyPr>
          <a:lstStyle/>
          <a:p>
            <a:r>
              <a:rPr lang="en-US" sz="1200" b="0" i="0" dirty="0">
                <a:solidFill>
                  <a:schemeClr val="accent5">
                    <a:lumMod val="20000"/>
                    <a:lumOff val="80000"/>
                  </a:schemeClr>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18DFD209-4A3C-DC74-6245-EAB066D775D1}"/>
              </a:ext>
            </a:extLst>
          </p:cNvPr>
          <p:cNvSpPr txBox="1"/>
          <p:nvPr/>
        </p:nvSpPr>
        <p:spPr>
          <a:xfrm>
            <a:off x="4638974" y="2248584"/>
            <a:ext cx="4235175"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36167818-CE55-D78A-03E5-3DEDC842A18B}"/>
              </a:ext>
            </a:extLst>
          </p:cNvPr>
          <p:cNvSpPr txBox="1"/>
          <p:nvPr/>
        </p:nvSpPr>
        <p:spPr>
          <a:xfrm>
            <a:off x="4306625" y="2926676"/>
            <a:ext cx="3909720"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chemeClr val="accent5">
                  <a:lumMod val="20000"/>
                  <a:lumOff val="80000"/>
                </a:schemeClr>
              </a:solidFill>
            </a:endParaRPr>
          </a:p>
        </p:txBody>
      </p:sp>
      <p:sp>
        <p:nvSpPr>
          <p:cNvPr id="10" name="TextBox 9">
            <a:extLst>
              <a:ext uri="{FF2B5EF4-FFF2-40B4-BE49-F238E27FC236}">
                <a16:creationId xmlns:a16="http://schemas.microsoft.com/office/drawing/2014/main" id="{780A8C70-8C83-5E72-9446-82131DE2D945}"/>
              </a:ext>
            </a:extLst>
          </p:cNvPr>
          <p:cNvSpPr txBox="1"/>
          <p:nvPr/>
        </p:nvSpPr>
        <p:spPr>
          <a:xfrm>
            <a:off x="3088665" y="3573007"/>
            <a:ext cx="3867300" cy="461665"/>
          </a:xfrm>
          <a:prstGeom prst="rect">
            <a:avLst/>
          </a:prstGeom>
          <a:noFill/>
        </p:spPr>
        <p:txBody>
          <a:bodyPr wrap="square">
            <a:spAutoFit/>
          </a:bodyPr>
          <a:lstStyle/>
          <a:p>
            <a:r>
              <a:rPr lang="en-US" sz="1200" dirty="0">
                <a:solidFill>
                  <a:srgbClr val="507B96"/>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1AA7B3D1-0B0A-5CAB-CB4E-EE75CA697C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D8EE96B3-33AC-8EE7-7DFE-A931C4C631C3}"/>
              </a:ext>
            </a:extLst>
          </p:cNvPr>
          <p:cNvSpPr txBox="1"/>
          <p:nvPr/>
        </p:nvSpPr>
        <p:spPr>
          <a:xfrm>
            <a:off x="2277301" y="1179818"/>
            <a:ext cx="562975"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Trend</a:t>
            </a:r>
          </a:p>
        </p:txBody>
      </p:sp>
      <p:sp>
        <p:nvSpPr>
          <p:cNvPr id="14" name="TextBox 13">
            <a:extLst>
              <a:ext uri="{FF2B5EF4-FFF2-40B4-BE49-F238E27FC236}">
                <a16:creationId xmlns:a16="http://schemas.microsoft.com/office/drawing/2014/main" id="{496FF391-C7C8-6F3F-6CDC-E5384854A837}"/>
              </a:ext>
            </a:extLst>
          </p:cNvPr>
          <p:cNvSpPr txBox="1"/>
          <p:nvPr/>
        </p:nvSpPr>
        <p:spPr>
          <a:xfrm>
            <a:off x="2778296" y="1801943"/>
            <a:ext cx="957313"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Bottlenecks</a:t>
            </a:r>
          </a:p>
        </p:txBody>
      </p:sp>
      <p:sp>
        <p:nvSpPr>
          <p:cNvPr id="15" name="TextBox 14">
            <a:extLst>
              <a:ext uri="{FF2B5EF4-FFF2-40B4-BE49-F238E27FC236}">
                <a16:creationId xmlns:a16="http://schemas.microsoft.com/office/drawing/2014/main" id="{B50A4204-CB2B-D706-BDFB-16171A1CDE6F}"/>
              </a:ext>
            </a:extLst>
          </p:cNvPr>
          <p:cNvSpPr txBox="1"/>
          <p:nvPr/>
        </p:nvSpPr>
        <p:spPr>
          <a:xfrm>
            <a:off x="2780804" y="2427151"/>
            <a:ext cx="1757178"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FD50392A-10DB-E087-7C3E-633C85C63C4D}"/>
              </a:ext>
            </a:extLst>
          </p:cNvPr>
          <p:cNvSpPr txBox="1"/>
          <p:nvPr/>
        </p:nvSpPr>
        <p:spPr>
          <a:xfrm>
            <a:off x="2710640" y="307046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Item Segregation</a:t>
            </a:r>
          </a:p>
        </p:txBody>
      </p:sp>
      <p:sp>
        <p:nvSpPr>
          <p:cNvPr id="17" name="TextBox 16">
            <a:extLst>
              <a:ext uri="{FF2B5EF4-FFF2-40B4-BE49-F238E27FC236}">
                <a16:creationId xmlns:a16="http://schemas.microsoft.com/office/drawing/2014/main" id="{E293035D-49E1-7B3A-19F3-20B21ACF7D39}"/>
              </a:ext>
            </a:extLst>
          </p:cNvPr>
          <p:cNvSpPr txBox="1"/>
          <p:nvPr/>
        </p:nvSpPr>
        <p:spPr>
          <a:xfrm>
            <a:off x="2174993" y="3657792"/>
            <a:ext cx="1827341" cy="261610"/>
          </a:xfrm>
          <a:prstGeom prst="rect">
            <a:avLst/>
          </a:prstGeom>
          <a:noFill/>
        </p:spPr>
        <p:txBody>
          <a:bodyPr wrap="square" rtlCol="0">
            <a:spAutoFit/>
          </a:bodyPr>
          <a:lstStyle/>
          <a:p>
            <a:r>
              <a:rPr lang="en-US" sz="1100" b="1" dirty="0">
                <a:latin typeface="Fira Sans" panose="020B0503050000020004" pitchFamily="34" charset="0"/>
              </a:rPr>
              <a:t>Abnormality</a:t>
            </a:r>
          </a:p>
        </p:txBody>
      </p:sp>
    </p:spTree>
    <p:extLst>
      <p:ext uri="{BB962C8B-B14F-4D97-AF65-F5344CB8AC3E}">
        <p14:creationId xmlns:p14="http://schemas.microsoft.com/office/powerpoint/2010/main" val="70047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B914C-28C3-024F-4345-9A6731553C18}"/>
              </a:ext>
            </a:extLst>
          </p:cNvPr>
          <p:cNvPicPr>
            <a:picLocks noChangeAspect="1"/>
          </p:cNvPicPr>
          <p:nvPr/>
        </p:nvPicPr>
        <p:blipFill>
          <a:blip r:embed="rId2"/>
          <a:stretch>
            <a:fillRect/>
          </a:stretch>
        </p:blipFill>
        <p:spPr>
          <a:xfrm>
            <a:off x="318909" y="794177"/>
            <a:ext cx="4151611" cy="3088799"/>
          </a:xfrm>
          <a:prstGeom prst="rect">
            <a:avLst/>
          </a:prstGeom>
        </p:spPr>
      </p:pic>
      <p:cxnSp>
        <p:nvCxnSpPr>
          <p:cNvPr id="6" name="Straight Connector 5">
            <a:extLst>
              <a:ext uri="{FF2B5EF4-FFF2-40B4-BE49-F238E27FC236}">
                <a16:creationId xmlns:a16="http://schemas.microsoft.com/office/drawing/2014/main" id="{6A7E48FF-529C-92A2-80F2-FAC952D4B72C}"/>
              </a:ext>
            </a:extLst>
          </p:cNvPr>
          <p:cNvCxnSpPr>
            <a:cxnSpLocks/>
          </p:cNvCxnSpPr>
          <p:nvPr/>
        </p:nvCxnSpPr>
        <p:spPr>
          <a:xfrm>
            <a:off x="1818728" y="610650"/>
            <a:ext cx="0" cy="3371315"/>
          </a:xfrm>
          <a:prstGeom prst="line">
            <a:avLst/>
          </a:prstGeom>
          <a:ln w="38100">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0" name="Rectangular Callout 9">
            <a:extLst>
              <a:ext uri="{FF2B5EF4-FFF2-40B4-BE49-F238E27FC236}">
                <a16:creationId xmlns:a16="http://schemas.microsoft.com/office/drawing/2014/main" id="{43356268-C140-F09E-0FCF-98C896D22846}"/>
              </a:ext>
            </a:extLst>
          </p:cNvPr>
          <p:cNvSpPr/>
          <p:nvPr/>
        </p:nvSpPr>
        <p:spPr>
          <a:xfrm>
            <a:off x="2472546" y="1878550"/>
            <a:ext cx="1344157" cy="5954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25" b="1" dirty="0">
                <a:solidFill>
                  <a:schemeClr val="tx1"/>
                </a:solidFill>
              </a:rPr>
              <a:t>Potential Automatic Bots!</a:t>
            </a:r>
          </a:p>
        </p:txBody>
      </p:sp>
      <p:sp>
        <p:nvSpPr>
          <p:cNvPr id="11" name="TextBox 10">
            <a:extLst>
              <a:ext uri="{FF2B5EF4-FFF2-40B4-BE49-F238E27FC236}">
                <a16:creationId xmlns:a16="http://schemas.microsoft.com/office/drawing/2014/main" id="{1A8B7307-9F53-C2F0-3B99-DA2A5D350464}"/>
              </a:ext>
            </a:extLst>
          </p:cNvPr>
          <p:cNvSpPr txBox="1"/>
          <p:nvPr/>
        </p:nvSpPr>
        <p:spPr>
          <a:xfrm>
            <a:off x="1666430" y="4160999"/>
            <a:ext cx="5608178" cy="415498"/>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1050" dirty="0"/>
              <a:t>We should drop these users, as they are creating abnormal traffic which might affect the recommendation process!</a:t>
            </a:r>
          </a:p>
        </p:txBody>
      </p:sp>
      <p:pic>
        <p:nvPicPr>
          <p:cNvPr id="12" name="Picture 11">
            <a:extLst>
              <a:ext uri="{FF2B5EF4-FFF2-40B4-BE49-F238E27FC236}">
                <a16:creationId xmlns:a16="http://schemas.microsoft.com/office/drawing/2014/main" id="{A2D2D444-6534-D87E-5F08-12AEAEE9452D}"/>
              </a:ext>
            </a:extLst>
          </p:cNvPr>
          <p:cNvPicPr>
            <a:picLocks noChangeAspect="1"/>
          </p:cNvPicPr>
          <p:nvPr/>
        </p:nvPicPr>
        <p:blipFill>
          <a:blip r:embed="rId3"/>
          <a:stretch>
            <a:fillRect/>
          </a:stretch>
        </p:blipFill>
        <p:spPr>
          <a:xfrm>
            <a:off x="4673483" y="794177"/>
            <a:ext cx="4151611" cy="3097128"/>
          </a:xfrm>
          <a:prstGeom prst="rect">
            <a:avLst/>
          </a:prstGeom>
        </p:spPr>
      </p:pic>
      <p:sp>
        <p:nvSpPr>
          <p:cNvPr id="13" name="TextBox 12">
            <a:extLst>
              <a:ext uri="{FF2B5EF4-FFF2-40B4-BE49-F238E27FC236}">
                <a16:creationId xmlns:a16="http://schemas.microsoft.com/office/drawing/2014/main" id="{1AD5C408-DC41-EA5B-7232-E85989559674}"/>
              </a:ext>
            </a:extLst>
          </p:cNvPr>
          <p:cNvSpPr txBox="1"/>
          <p:nvPr/>
        </p:nvSpPr>
        <p:spPr>
          <a:xfrm>
            <a:off x="1320288" y="257745"/>
            <a:ext cx="6503424" cy="253916"/>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1050" dirty="0"/>
              <a:t>We only have view(clicks) timestamp, not visit timestamp. So, average activity time is higher in reality!</a:t>
            </a:r>
          </a:p>
        </p:txBody>
      </p:sp>
    </p:spTree>
    <p:extLst>
      <p:ext uri="{BB962C8B-B14F-4D97-AF65-F5344CB8AC3E}">
        <p14:creationId xmlns:p14="http://schemas.microsoft.com/office/powerpoint/2010/main" val="1941919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04;p44">
            <a:extLst>
              <a:ext uri="{FF2B5EF4-FFF2-40B4-BE49-F238E27FC236}">
                <a16:creationId xmlns:a16="http://schemas.microsoft.com/office/drawing/2014/main" id="{DD8FC35E-B2A3-BF9C-FC8B-496334A7791B}"/>
              </a:ext>
            </a:extLst>
          </p:cNvPr>
          <p:cNvSpPr txBox="1">
            <a:spLocks noGrp="1"/>
          </p:cNvSpPr>
          <p:nvPr>
            <p:ph type="title"/>
          </p:nvPr>
        </p:nvSpPr>
        <p:spPr>
          <a:xfrm>
            <a:off x="457200" y="267950"/>
            <a:ext cx="8229600" cy="346934"/>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Modeling</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5" name="TextBox 4">
            <a:extLst>
              <a:ext uri="{FF2B5EF4-FFF2-40B4-BE49-F238E27FC236}">
                <a16:creationId xmlns:a16="http://schemas.microsoft.com/office/drawing/2014/main" id="{47DB03F5-C58B-903C-CC3E-B087EA3DBD90}"/>
              </a:ext>
            </a:extLst>
          </p:cNvPr>
          <p:cNvSpPr txBox="1"/>
          <p:nvPr/>
        </p:nvSpPr>
        <p:spPr>
          <a:xfrm>
            <a:off x="660400" y="698500"/>
            <a:ext cx="802640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As the original data was huge, we take a subset of the data.</a:t>
            </a:r>
          </a:p>
          <a:p>
            <a:pPr marL="285750" indent="-285750">
              <a:buFont typeface="Arial" panose="020B0604020202020204" pitchFamily="34" charset="0"/>
              <a:buChar char="•"/>
            </a:pPr>
            <a:r>
              <a:rPr lang="en-US" sz="1200" dirty="0"/>
              <a:t>We sample 10000 items from all the items that were mostly available.</a:t>
            </a:r>
          </a:p>
          <a:p>
            <a:pPr marL="285750" indent="-285750">
              <a:buFont typeface="Arial" panose="020B0604020202020204" pitchFamily="34" charset="0"/>
              <a:buChar char="•"/>
            </a:pPr>
            <a:r>
              <a:rPr lang="en-US" sz="1200" dirty="0"/>
              <a:t>We do a time splitting for train and validation data. The last 30 days data were kept as validation.</a:t>
            </a:r>
          </a:p>
        </p:txBody>
      </p:sp>
    </p:spTree>
    <p:extLst>
      <p:ext uri="{BB962C8B-B14F-4D97-AF65-F5344CB8AC3E}">
        <p14:creationId xmlns:p14="http://schemas.microsoft.com/office/powerpoint/2010/main" val="24376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04;p44">
            <a:extLst>
              <a:ext uri="{FF2B5EF4-FFF2-40B4-BE49-F238E27FC236}">
                <a16:creationId xmlns:a16="http://schemas.microsoft.com/office/drawing/2014/main" id="{B9469559-3B3C-3AFC-9AC5-273C40BDC1F9}"/>
              </a:ext>
            </a:extLst>
          </p:cNvPr>
          <p:cNvSpPr txBox="1">
            <a:spLocks noGrp="1"/>
          </p:cNvSpPr>
          <p:nvPr>
            <p:ph type="title"/>
          </p:nvPr>
        </p:nvSpPr>
        <p:spPr>
          <a:xfrm>
            <a:off x="457200" y="267950"/>
            <a:ext cx="8229600" cy="346934"/>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Modeling</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5" name="TextBox 4">
            <a:extLst>
              <a:ext uri="{FF2B5EF4-FFF2-40B4-BE49-F238E27FC236}">
                <a16:creationId xmlns:a16="http://schemas.microsoft.com/office/drawing/2014/main" id="{FE9BF064-7D0B-485D-E492-819D8089D0FA}"/>
              </a:ext>
            </a:extLst>
          </p:cNvPr>
          <p:cNvSpPr txBox="1"/>
          <p:nvPr/>
        </p:nvSpPr>
        <p:spPr>
          <a:xfrm>
            <a:off x="660400" y="698500"/>
            <a:ext cx="802640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As the original data was huge, we take a subset of the data.</a:t>
            </a:r>
          </a:p>
          <a:p>
            <a:pPr marL="285750" indent="-285750">
              <a:buFont typeface="Arial" panose="020B0604020202020204" pitchFamily="34" charset="0"/>
              <a:buChar char="•"/>
            </a:pPr>
            <a:r>
              <a:rPr lang="en-US" sz="1200" dirty="0"/>
              <a:t>We sample 10000 items from all the items that were mostly available.</a:t>
            </a:r>
          </a:p>
          <a:p>
            <a:pPr marL="285750" indent="-285750">
              <a:buFont typeface="Arial" panose="020B0604020202020204" pitchFamily="34" charset="0"/>
              <a:buChar char="•"/>
            </a:pPr>
            <a:r>
              <a:rPr lang="en-US" sz="1200" dirty="0"/>
              <a:t>We do a time splitting for train and validation data. The last 30 days data were kept as validation.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13804AD-22FD-24B1-45EF-5490D4D35C54}"/>
                  </a:ext>
                </a:extLst>
              </p:cNvPr>
              <p:cNvSpPr txBox="1"/>
              <p:nvPr/>
            </p:nvSpPr>
            <p:spPr>
              <a:xfrm>
                <a:off x="781050" y="1428447"/>
                <a:ext cx="7829550" cy="1722716"/>
              </a:xfrm>
              <a:prstGeom prst="rect">
                <a:avLst/>
              </a:prstGeom>
              <a:noFill/>
            </p:spPr>
            <p:txBody>
              <a:bodyPr wrap="square" rtlCol="0">
                <a:spAutoFit/>
              </a:bodyPr>
              <a:lstStyle/>
              <a:p>
                <a:pPr algn="ctr"/>
                <a:r>
                  <a:rPr lang="en-US" dirty="0">
                    <a:solidFill>
                      <a:srgbClr val="FF0000"/>
                    </a:solidFill>
                  </a:rPr>
                  <a:t>Modeling Purpose: </a:t>
                </a:r>
                <a:r>
                  <a:rPr lang="en-US" sz="1100" dirty="0"/>
                  <a:t>Recommending Items to Users based on their history.</a:t>
                </a:r>
              </a:p>
              <a:p>
                <a:pPr algn="ctr"/>
                <a:endParaRPr lang="en-US" dirty="0"/>
              </a:p>
              <a:p>
                <a:pPr algn="ctr"/>
                <a:r>
                  <a:rPr lang="en-US" dirty="0">
                    <a:solidFill>
                      <a:srgbClr val="FF0000"/>
                    </a:solidFill>
                  </a:rPr>
                  <a:t>Metrics: </a:t>
                </a:r>
                <a:r>
                  <a:rPr lang="en-US" dirty="0" err="1"/>
                  <a:t>Recall@k</a:t>
                </a: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𝑈𝑠𝑒𝑟𝑠</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𝑢𝑠𝑒𝑟</m:t>
                        </m:r>
                        <m:r>
                          <a:rPr lang="en-US" b="0" i="1" smtClean="0">
                            <a:latin typeface="Cambria Math" panose="02040503050406030204" pitchFamily="18" charset="0"/>
                          </a:rPr>
                          <m:t>=</m:t>
                        </m:r>
                        <m:r>
                          <a:rPr lang="en-US" b="0" i="1" smtClean="0">
                            <a:latin typeface="Cambria Math" panose="02040503050406030204" pitchFamily="18" charset="0"/>
                          </a:rPr>
                          <m:t>𝑢</m:t>
                        </m:r>
                      </m:sub>
                      <m:sup/>
                      <m:e>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𝑟𝑒𝑙𝑒𝑣𝑎𝑛𝑡</m:t>
                            </m:r>
                            <m:r>
                              <a:rPr lang="en-US" i="1">
                                <a:latin typeface="Cambria Math" panose="02040503050406030204" pitchFamily="18" charset="0"/>
                              </a:rPr>
                              <m:t> </m:t>
                            </m:r>
                            <m:r>
                              <a:rPr lang="en-US" i="1">
                                <a:latin typeface="Cambria Math" panose="02040503050406030204" pitchFamily="18" charset="0"/>
                              </a:rPr>
                              <m:t>𝑖𝑡𝑒𝑚𝑠</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𝑡𝑜𝑝</m:t>
                            </m:r>
                            <m:r>
                              <a:rPr lang="en-US" i="1">
                                <a:latin typeface="Cambria Math" panose="02040503050406030204" pitchFamily="18" charset="0"/>
                              </a:rPr>
                              <m:t> </m:t>
                            </m:r>
                            <m:r>
                              <a:rPr lang="en-US" i="1">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𝑟𝑒𝑐𝑜𝑚𝑚𝑒𝑛𝑑𝑎𝑡𝑖𝑜𝑛𝑠</m:t>
                            </m:r>
                          </m:num>
                          <m:den>
                            <m:r>
                              <a:rPr lang="en-US" b="0" i="1" smtClean="0">
                                <a:latin typeface="Cambria Math" panose="02040503050406030204" pitchFamily="18" charset="0"/>
                              </a:rPr>
                              <m:t>#</m:t>
                            </m:r>
                            <m:r>
                              <a:rPr lang="en-US" i="1">
                                <a:latin typeface="Cambria Math" panose="02040503050406030204" pitchFamily="18" charset="0"/>
                              </a:rPr>
                              <m:t>𝑟𝑒𝑙𝑒𝑣𝑎𝑛𝑡</m:t>
                            </m:r>
                            <m:r>
                              <a:rPr lang="en-US" i="1">
                                <a:latin typeface="Cambria Math" panose="02040503050406030204" pitchFamily="18" charset="0"/>
                              </a:rPr>
                              <m:t> </m:t>
                            </m:r>
                            <m:r>
                              <a:rPr lang="en-US" i="1">
                                <a:latin typeface="Cambria Math" panose="02040503050406030204" pitchFamily="18" charset="0"/>
                              </a:rPr>
                              <m:t>𝑖𝑡𝑒𝑚𝑠</m:t>
                            </m:r>
                            <m:r>
                              <a:rPr lang="en-US" i="1">
                                <a:latin typeface="Cambria Math" panose="02040503050406030204" pitchFamily="18" charset="0"/>
                              </a:rPr>
                              <m:t>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𝑢𝑠𝑒𝑟</m:t>
                            </m:r>
                            <m:r>
                              <a:rPr lang="en-US" b="0" i="1" smtClean="0">
                                <a:latin typeface="Cambria Math" panose="02040503050406030204" pitchFamily="18" charset="0"/>
                              </a:rPr>
                              <m:t> </m:t>
                            </m:r>
                            <m:r>
                              <a:rPr lang="en-US" b="0" i="1" smtClean="0">
                                <a:latin typeface="Cambria Math" panose="02040503050406030204" pitchFamily="18" charset="0"/>
                              </a:rPr>
                              <m:t>𝑢</m:t>
                            </m:r>
                          </m:den>
                        </m:f>
                      </m:e>
                    </m:nary>
                  </m:oMath>
                </a14:m>
                <a:endParaRPr lang="en-US" dirty="0"/>
              </a:p>
              <a:p>
                <a:pPr algn="ctr"/>
                <a:endParaRPr lang="en-US" dirty="0"/>
              </a:p>
              <a:p>
                <a:pPr algn="ctr"/>
                <a:r>
                  <a:rPr lang="en-US" dirty="0">
                    <a:solidFill>
                      <a:srgbClr val="FF0000"/>
                    </a:solidFill>
                  </a:rPr>
                  <a:t>Relevant items: </a:t>
                </a:r>
                <a:r>
                  <a:rPr lang="en-US" sz="1400" dirty="0"/>
                  <a:t>Items user have interacted with for the whole time period (both the training and validation data)</a:t>
                </a:r>
              </a:p>
              <a:p>
                <a:endParaRPr lang="en-US" dirty="0"/>
              </a:p>
            </p:txBody>
          </p:sp>
        </mc:Choice>
        <mc:Fallback>
          <p:sp>
            <p:nvSpPr>
              <p:cNvPr id="6" name="TextBox 5">
                <a:extLst>
                  <a:ext uri="{FF2B5EF4-FFF2-40B4-BE49-F238E27FC236}">
                    <a16:creationId xmlns:a16="http://schemas.microsoft.com/office/drawing/2014/main" id="{013804AD-22FD-24B1-45EF-5490D4D35C54}"/>
                  </a:ext>
                </a:extLst>
              </p:cNvPr>
              <p:cNvSpPr txBox="1">
                <a:spLocks noRot="1" noChangeAspect="1" noMove="1" noResize="1" noEditPoints="1" noAdjustHandles="1" noChangeArrowheads="1" noChangeShapeType="1" noTextEdit="1"/>
              </p:cNvSpPr>
              <p:nvPr/>
            </p:nvSpPr>
            <p:spPr>
              <a:xfrm>
                <a:off x="781050" y="1428447"/>
                <a:ext cx="7829550" cy="1722716"/>
              </a:xfrm>
              <a:prstGeom prst="rect">
                <a:avLst/>
              </a:prstGeom>
              <a:blipFill>
                <a:blip r:embed="rId2"/>
                <a:stretch>
                  <a:fillRect t="-730"/>
                </a:stretch>
              </a:blipFill>
            </p:spPr>
            <p:txBody>
              <a:bodyPr/>
              <a:lstStyle/>
              <a:p>
                <a:r>
                  <a:rPr lang="en-US">
                    <a:noFill/>
                  </a:rPr>
                  <a:t> </a:t>
                </a:r>
              </a:p>
            </p:txBody>
          </p:sp>
        </mc:Fallback>
      </mc:AlternateContent>
    </p:spTree>
    <p:extLst>
      <p:ext uri="{BB962C8B-B14F-4D97-AF65-F5344CB8AC3E}">
        <p14:creationId xmlns:p14="http://schemas.microsoft.com/office/powerpoint/2010/main" val="2716533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04;p44">
            <a:extLst>
              <a:ext uri="{FF2B5EF4-FFF2-40B4-BE49-F238E27FC236}">
                <a16:creationId xmlns:a16="http://schemas.microsoft.com/office/drawing/2014/main" id="{6B794239-7C36-BDE8-3DC4-8B05A8682FD6}"/>
              </a:ext>
            </a:extLst>
          </p:cNvPr>
          <p:cNvSpPr txBox="1">
            <a:spLocks noGrp="1"/>
          </p:cNvSpPr>
          <p:nvPr>
            <p:ph type="title"/>
          </p:nvPr>
        </p:nvSpPr>
        <p:spPr>
          <a:xfrm>
            <a:off x="457200" y="267950"/>
            <a:ext cx="8229600" cy="346934"/>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Modeling</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 name="TextBox 1">
            <a:extLst>
              <a:ext uri="{FF2B5EF4-FFF2-40B4-BE49-F238E27FC236}">
                <a16:creationId xmlns:a16="http://schemas.microsoft.com/office/drawing/2014/main" id="{518CE805-254B-63E3-B653-152029672809}"/>
              </a:ext>
            </a:extLst>
          </p:cNvPr>
          <p:cNvSpPr txBox="1"/>
          <p:nvPr/>
        </p:nvSpPr>
        <p:spPr>
          <a:xfrm>
            <a:off x="660400" y="698500"/>
            <a:ext cx="8026400"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As the original data was huge, we take a subset of the data.</a:t>
            </a:r>
          </a:p>
          <a:p>
            <a:pPr marL="285750" indent="-285750">
              <a:buFont typeface="Arial" panose="020B0604020202020204" pitchFamily="34" charset="0"/>
              <a:buChar char="•"/>
            </a:pPr>
            <a:r>
              <a:rPr lang="en-US" sz="1200" dirty="0"/>
              <a:t>We sample 10000 items from all the items that were mostly available.</a:t>
            </a:r>
          </a:p>
          <a:p>
            <a:pPr marL="285750" indent="-285750">
              <a:buFont typeface="Arial" panose="020B0604020202020204" pitchFamily="34" charset="0"/>
              <a:buChar char="•"/>
            </a:pPr>
            <a:r>
              <a:rPr lang="en-US" sz="1200" dirty="0"/>
              <a:t>We do a time splitting for train and validation data. The last 30 days data were kept as validation.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B275C42-4148-A8B7-484C-A1B360590239}"/>
                  </a:ext>
                </a:extLst>
              </p:cNvPr>
              <p:cNvSpPr txBox="1"/>
              <p:nvPr/>
            </p:nvSpPr>
            <p:spPr>
              <a:xfrm>
                <a:off x="781050" y="1428447"/>
                <a:ext cx="7829550" cy="1722716"/>
              </a:xfrm>
              <a:prstGeom prst="rect">
                <a:avLst/>
              </a:prstGeom>
              <a:noFill/>
            </p:spPr>
            <p:txBody>
              <a:bodyPr wrap="square" rtlCol="0">
                <a:spAutoFit/>
              </a:bodyPr>
              <a:lstStyle/>
              <a:p>
                <a:pPr algn="ctr"/>
                <a:r>
                  <a:rPr lang="en-US" dirty="0">
                    <a:solidFill>
                      <a:srgbClr val="FF0000"/>
                    </a:solidFill>
                  </a:rPr>
                  <a:t>Modeling Purpose: </a:t>
                </a:r>
                <a:r>
                  <a:rPr lang="en-US" sz="1100" dirty="0"/>
                  <a:t>Recommending Items to Users based on their history.</a:t>
                </a:r>
              </a:p>
              <a:p>
                <a:pPr algn="ctr"/>
                <a:endParaRPr lang="en-US" dirty="0"/>
              </a:p>
              <a:p>
                <a:pPr algn="ctr"/>
                <a:r>
                  <a:rPr lang="en-US" dirty="0">
                    <a:solidFill>
                      <a:srgbClr val="FF0000"/>
                    </a:solidFill>
                  </a:rPr>
                  <a:t>Metrics: </a:t>
                </a:r>
                <a:r>
                  <a:rPr lang="en-US" dirty="0" err="1"/>
                  <a:t>Recall@k</a:t>
                </a: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𝑈𝑠𝑒𝑟𝑠</m:t>
                        </m:r>
                      </m:den>
                    </m:f>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𝑢𝑠𝑒𝑟</m:t>
                        </m:r>
                        <m:r>
                          <a:rPr lang="en-US" b="0" i="1" smtClean="0">
                            <a:latin typeface="Cambria Math" panose="02040503050406030204" pitchFamily="18" charset="0"/>
                          </a:rPr>
                          <m:t>=</m:t>
                        </m:r>
                        <m:r>
                          <a:rPr lang="en-US" b="0" i="1" smtClean="0">
                            <a:latin typeface="Cambria Math" panose="02040503050406030204" pitchFamily="18" charset="0"/>
                          </a:rPr>
                          <m:t>𝑢</m:t>
                        </m:r>
                      </m:sub>
                      <m:sup/>
                      <m:e>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𝑟𝑒𝑙𝑒𝑣𝑎𝑛𝑡</m:t>
                            </m:r>
                            <m:r>
                              <a:rPr lang="en-US" i="1">
                                <a:latin typeface="Cambria Math" panose="02040503050406030204" pitchFamily="18" charset="0"/>
                              </a:rPr>
                              <m:t> </m:t>
                            </m:r>
                            <m:r>
                              <a:rPr lang="en-US" i="1">
                                <a:latin typeface="Cambria Math" panose="02040503050406030204" pitchFamily="18" charset="0"/>
                              </a:rPr>
                              <m:t>𝑖𝑡𝑒𝑚𝑠</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𝑡𝑜𝑝</m:t>
                            </m:r>
                            <m:r>
                              <a:rPr lang="en-US" i="1">
                                <a:latin typeface="Cambria Math" panose="02040503050406030204" pitchFamily="18" charset="0"/>
                              </a:rPr>
                              <m:t> </m:t>
                            </m:r>
                            <m:r>
                              <a:rPr lang="en-US" i="1">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𝑟𝑒𝑐𝑜𝑚𝑚𝑒𝑛𝑑𝑎𝑡𝑖𝑜𝑛𝑠</m:t>
                            </m:r>
                          </m:num>
                          <m:den>
                            <m:r>
                              <a:rPr lang="en-US" b="0" i="1" smtClean="0">
                                <a:latin typeface="Cambria Math" panose="02040503050406030204" pitchFamily="18" charset="0"/>
                              </a:rPr>
                              <m:t>#</m:t>
                            </m:r>
                            <m:r>
                              <a:rPr lang="en-US" i="1">
                                <a:latin typeface="Cambria Math" panose="02040503050406030204" pitchFamily="18" charset="0"/>
                              </a:rPr>
                              <m:t>𝑟𝑒𝑙𝑒𝑣𝑎𝑛𝑡</m:t>
                            </m:r>
                            <m:r>
                              <a:rPr lang="en-US" i="1">
                                <a:latin typeface="Cambria Math" panose="02040503050406030204" pitchFamily="18" charset="0"/>
                              </a:rPr>
                              <m:t> </m:t>
                            </m:r>
                            <m:r>
                              <a:rPr lang="en-US" i="1">
                                <a:latin typeface="Cambria Math" panose="02040503050406030204" pitchFamily="18" charset="0"/>
                              </a:rPr>
                              <m:t>𝑖𝑡𝑒𝑚𝑠</m:t>
                            </m:r>
                            <m:r>
                              <a:rPr lang="en-US" i="1">
                                <a:latin typeface="Cambria Math" panose="02040503050406030204" pitchFamily="18" charset="0"/>
                              </a:rPr>
                              <m:t> </m:t>
                            </m:r>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𝑢𝑠𝑒𝑟</m:t>
                            </m:r>
                            <m:r>
                              <a:rPr lang="en-US" b="0" i="1" smtClean="0">
                                <a:latin typeface="Cambria Math" panose="02040503050406030204" pitchFamily="18" charset="0"/>
                              </a:rPr>
                              <m:t> </m:t>
                            </m:r>
                            <m:r>
                              <a:rPr lang="en-US" b="0" i="1" smtClean="0">
                                <a:latin typeface="Cambria Math" panose="02040503050406030204" pitchFamily="18" charset="0"/>
                              </a:rPr>
                              <m:t>𝑢</m:t>
                            </m:r>
                          </m:den>
                        </m:f>
                      </m:e>
                    </m:nary>
                  </m:oMath>
                </a14:m>
                <a:endParaRPr lang="en-US" dirty="0"/>
              </a:p>
              <a:p>
                <a:pPr algn="ctr"/>
                <a:endParaRPr lang="en-US" dirty="0"/>
              </a:p>
              <a:p>
                <a:pPr algn="ctr"/>
                <a:r>
                  <a:rPr lang="en-US" dirty="0">
                    <a:solidFill>
                      <a:srgbClr val="FF0000"/>
                    </a:solidFill>
                  </a:rPr>
                  <a:t>Relevant items: </a:t>
                </a:r>
                <a:r>
                  <a:rPr lang="en-US" sz="1400" dirty="0"/>
                  <a:t>Items user have interacted with for the whole time period (both the training and validation data)</a:t>
                </a:r>
              </a:p>
              <a:p>
                <a:pPr algn="ctr"/>
                <a:endParaRPr lang="en-US" dirty="0"/>
              </a:p>
            </p:txBody>
          </p:sp>
        </mc:Choice>
        <mc:Fallback>
          <p:sp>
            <p:nvSpPr>
              <p:cNvPr id="5" name="TextBox 4">
                <a:extLst>
                  <a:ext uri="{FF2B5EF4-FFF2-40B4-BE49-F238E27FC236}">
                    <a16:creationId xmlns:a16="http://schemas.microsoft.com/office/drawing/2014/main" id="{BB275C42-4148-A8B7-484C-A1B360590239}"/>
                  </a:ext>
                </a:extLst>
              </p:cNvPr>
              <p:cNvSpPr txBox="1">
                <a:spLocks noRot="1" noChangeAspect="1" noMove="1" noResize="1" noEditPoints="1" noAdjustHandles="1" noChangeArrowheads="1" noChangeShapeType="1" noTextEdit="1"/>
              </p:cNvSpPr>
              <p:nvPr/>
            </p:nvSpPr>
            <p:spPr>
              <a:xfrm>
                <a:off x="781050" y="1428447"/>
                <a:ext cx="7829550" cy="1722716"/>
              </a:xfrm>
              <a:prstGeom prst="rect">
                <a:avLst/>
              </a:prstGeom>
              <a:blipFill>
                <a:blip r:embed="rId2"/>
                <a:stretch>
                  <a:fillRect t="-73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A0B964A-203A-2848-DE33-421502ACAAF2}"/>
              </a:ext>
            </a:extLst>
          </p:cNvPr>
          <p:cNvSpPr txBox="1"/>
          <p:nvPr/>
        </p:nvSpPr>
        <p:spPr>
          <a:xfrm>
            <a:off x="781050" y="2973169"/>
            <a:ext cx="7112000" cy="523220"/>
          </a:xfrm>
          <a:prstGeom prst="rect">
            <a:avLst/>
          </a:prstGeom>
          <a:noFill/>
        </p:spPr>
        <p:txBody>
          <a:bodyPr wrap="square" rtlCol="0">
            <a:spAutoFit/>
          </a:bodyPr>
          <a:lstStyle/>
          <a:p>
            <a:r>
              <a:rPr lang="en-US" b="1" dirty="0">
                <a:solidFill>
                  <a:srgbClr val="00B050"/>
                </a:solidFill>
              </a:rPr>
              <a:t>Strategy</a:t>
            </a:r>
            <a:r>
              <a:rPr lang="en-US" dirty="0">
                <a:solidFill>
                  <a:srgbClr val="00B050"/>
                </a:solidFill>
              </a:rPr>
              <a:t>: </a:t>
            </a:r>
            <a:r>
              <a:rPr lang="en-US" dirty="0"/>
              <a:t>Recommend the items that the user has recently interacted with. </a:t>
            </a:r>
          </a:p>
          <a:p>
            <a:r>
              <a:rPr lang="en-US" dirty="0"/>
              <a:t>	(Recently viewed items on Amazon)</a:t>
            </a:r>
          </a:p>
        </p:txBody>
      </p:sp>
      <p:graphicFrame>
        <p:nvGraphicFramePr>
          <p:cNvPr id="8" name="Table 7">
            <a:extLst>
              <a:ext uri="{FF2B5EF4-FFF2-40B4-BE49-F238E27FC236}">
                <a16:creationId xmlns:a16="http://schemas.microsoft.com/office/drawing/2014/main" id="{1B92302F-CFC3-7AE5-1CCB-DB317477FD75}"/>
              </a:ext>
            </a:extLst>
          </p:cNvPr>
          <p:cNvGraphicFramePr>
            <a:graphicFrameLocks noGrp="1"/>
          </p:cNvGraphicFramePr>
          <p:nvPr>
            <p:extLst>
              <p:ext uri="{D42A27DB-BD31-4B8C-83A1-F6EECF244321}">
                <p14:modId xmlns:p14="http://schemas.microsoft.com/office/powerpoint/2010/main" val="1438032620"/>
              </p:ext>
            </p:extLst>
          </p:nvPr>
        </p:nvGraphicFramePr>
        <p:xfrm>
          <a:off x="2203450" y="3600450"/>
          <a:ext cx="4584700" cy="548640"/>
        </p:xfrm>
        <a:graphic>
          <a:graphicData uri="http://schemas.openxmlformats.org/drawingml/2006/table">
            <a:tbl>
              <a:tblPr firstRow="1" bandRow="1">
                <a:tableStyleId>{5C22544A-7EE6-4342-B048-85BDC9FD1C3A}</a:tableStyleId>
              </a:tblPr>
              <a:tblGrid>
                <a:gridCol w="1146175">
                  <a:extLst>
                    <a:ext uri="{9D8B030D-6E8A-4147-A177-3AD203B41FA5}">
                      <a16:colId xmlns:a16="http://schemas.microsoft.com/office/drawing/2014/main" val="2309619305"/>
                    </a:ext>
                  </a:extLst>
                </a:gridCol>
                <a:gridCol w="1146175">
                  <a:extLst>
                    <a:ext uri="{9D8B030D-6E8A-4147-A177-3AD203B41FA5}">
                      <a16:colId xmlns:a16="http://schemas.microsoft.com/office/drawing/2014/main" val="3222152043"/>
                    </a:ext>
                  </a:extLst>
                </a:gridCol>
                <a:gridCol w="1146175">
                  <a:extLst>
                    <a:ext uri="{9D8B030D-6E8A-4147-A177-3AD203B41FA5}">
                      <a16:colId xmlns:a16="http://schemas.microsoft.com/office/drawing/2014/main" val="540707447"/>
                    </a:ext>
                  </a:extLst>
                </a:gridCol>
                <a:gridCol w="1146175">
                  <a:extLst>
                    <a:ext uri="{9D8B030D-6E8A-4147-A177-3AD203B41FA5}">
                      <a16:colId xmlns:a16="http://schemas.microsoft.com/office/drawing/2014/main" val="3330877620"/>
                    </a:ext>
                  </a:extLst>
                </a:gridCol>
              </a:tblGrid>
              <a:tr h="234950">
                <a:tc>
                  <a:txBody>
                    <a:bodyPr/>
                    <a:lstStyle/>
                    <a:p>
                      <a:endParaRPr lang="en-US" sz="1200" b="1" dirty="0"/>
                    </a:p>
                  </a:txBody>
                  <a:tcPr/>
                </a:tc>
                <a:tc>
                  <a:txBody>
                    <a:bodyPr/>
                    <a:lstStyle/>
                    <a:p>
                      <a:r>
                        <a:rPr lang="en-US" sz="1200" b="1" dirty="0"/>
                        <a:t>K=1</a:t>
                      </a:r>
                    </a:p>
                  </a:txBody>
                  <a:tcPr/>
                </a:tc>
                <a:tc>
                  <a:txBody>
                    <a:bodyPr/>
                    <a:lstStyle/>
                    <a:p>
                      <a:r>
                        <a:rPr lang="en-US" sz="1200" b="1" dirty="0"/>
                        <a:t>K=10</a:t>
                      </a:r>
                    </a:p>
                  </a:txBody>
                  <a:tcPr/>
                </a:tc>
                <a:tc>
                  <a:txBody>
                    <a:bodyPr/>
                    <a:lstStyle/>
                    <a:p>
                      <a:r>
                        <a:rPr lang="en-US" sz="1200" b="1" dirty="0"/>
                        <a:t>K=50</a:t>
                      </a:r>
                    </a:p>
                  </a:txBody>
                  <a:tcPr/>
                </a:tc>
                <a:extLst>
                  <a:ext uri="{0D108BD9-81ED-4DB2-BD59-A6C34878D82A}">
                    <a16:rowId xmlns:a16="http://schemas.microsoft.com/office/drawing/2014/main" val="42019023"/>
                  </a:ext>
                </a:extLst>
              </a:tr>
              <a:tr h="234950">
                <a:tc>
                  <a:txBody>
                    <a:bodyPr/>
                    <a:lstStyle/>
                    <a:p>
                      <a:r>
                        <a:rPr lang="en-US" sz="1200" b="1" dirty="0" err="1"/>
                        <a:t>Recall@k</a:t>
                      </a:r>
                      <a:endParaRPr lang="en-US" sz="1200" b="1" dirty="0"/>
                    </a:p>
                  </a:txBody>
                  <a:tcPr/>
                </a:tc>
                <a:tc>
                  <a:txBody>
                    <a:bodyPr/>
                    <a:lstStyle/>
                    <a:p>
                      <a:r>
                        <a:rPr lang="en-US" sz="1200" b="1" dirty="0"/>
                        <a:t>0.52</a:t>
                      </a:r>
                    </a:p>
                  </a:txBody>
                  <a:tcPr/>
                </a:tc>
                <a:tc>
                  <a:txBody>
                    <a:bodyPr/>
                    <a:lstStyle/>
                    <a:p>
                      <a:r>
                        <a:rPr lang="en-US" sz="1200" b="1" dirty="0"/>
                        <a:t>0.67</a:t>
                      </a:r>
                    </a:p>
                  </a:txBody>
                  <a:tcPr/>
                </a:tc>
                <a:tc>
                  <a:txBody>
                    <a:bodyPr/>
                    <a:lstStyle/>
                    <a:p>
                      <a:r>
                        <a:rPr lang="en-US" sz="1200" b="1" dirty="0"/>
                        <a:t>0.69</a:t>
                      </a:r>
                    </a:p>
                  </a:txBody>
                  <a:tcPr/>
                </a:tc>
                <a:extLst>
                  <a:ext uri="{0D108BD9-81ED-4DB2-BD59-A6C34878D82A}">
                    <a16:rowId xmlns:a16="http://schemas.microsoft.com/office/drawing/2014/main" val="94784636"/>
                  </a:ext>
                </a:extLst>
              </a:tr>
            </a:tbl>
          </a:graphicData>
        </a:graphic>
      </p:graphicFrame>
      <p:sp>
        <p:nvSpPr>
          <p:cNvPr id="9" name="TextBox 8">
            <a:extLst>
              <a:ext uri="{FF2B5EF4-FFF2-40B4-BE49-F238E27FC236}">
                <a16:creationId xmlns:a16="http://schemas.microsoft.com/office/drawing/2014/main" id="{A6BDC220-8500-FBA8-75CC-C6847AD26C06}"/>
              </a:ext>
            </a:extLst>
          </p:cNvPr>
          <p:cNvSpPr txBox="1"/>
          <p:nvPr/>
        </p:nvSpPr>
        <p:spPr>
          <a:xfrm>
            <a:off x="781050" y="4318000"/>
            <a:ext cx="7531100" cy="738664"/>
          </a:xfrm>
          <a:prstGeom prst="rect">
            <a:avLst/>
          </a:prstGeom>
          <a:noFill/>
        </p:spPr>
        <p:txBody>
          <a:bodyPr wrap="square" rtlCol="0">
            <a:spAutoFit/>
          </a:bodyPr>
          <a:lstStyle/>
          <a:p>
            <a:r>
              <a:rPr lang="en-US" dirty="0">
                <a:solidFill>
                  <a:srgbClr val="FF0000"/>
                </a:solidFill>
              </a:rPr>
              <a:t>These are some very high values. Because in ecommerce, people take time before purchasing something, and they repeatedly interact with them before buying! But we don’t need a recommender system for that!</a:t>
            </a:r>
          </a:p>
        </p:txBody>
      </p:sp>
    </p:spTree>
    <p:extLst>
      <p:ext uri="{BB962C8B-B14F-4D97-AF65-F5344CB8AC3E}">
        <p14:creationId xmlns:p14="http://schemas.microsoft.com/office/powerpoint/2010/main" val="17109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04;p44">
            <a:extLst>
              <a:ext uri="{FF2B5EF4-FFF2-40B4-BE49-F238E27FC236}">
                <a16:creationId xmlns:a16="http://schemas.microsoft.com/office/drawing/2014/main" id="{F7238622-1823-C107-DD4D-835334EDD55F}"/>
              </a:ext>
            </a:extLst>
          </p:cNvPr>
          <p:cNvSpPr txBox="1">
            <a:spLocks noGrp="1"/>
          </p:cNvSpPr>
          <p:nvPr>
            <p:ph type="title"/>
          </p:nvPr>
        </p:nvSpPr>
        <p:spPr>
          <a:xfrm>
            <a:off x="457200" y="267950"/>
            <a:ext cx="8229600" cy="346934"/>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Modeling</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6" name="TextBox 5">
            <a:extLst>
              <a:ext uri="{FF2B5EF4-FFF2-40B4-BE49-F238E27FC236}">
                <a16:creationId xmlns:a16="http://schemas.microsoft.com/office/drawing/2014/main" id="{320AAA53-5B99-7508-178F-C89D3DB142CC}"/>
              </a:ext>
            </a:extLst>
          </p:cNvPr>
          <p:cNvSpPr txBox="1"/>
          <p:nvPr/>
        </p:nvSpPr>
        <p:spPr>
          <a:xfrm>
            <a:off x="501648" y="614884"/>
            <a:ext cx="8089901" cy="523220"/>
          </a:xfrm>
          <a:prstGeom prst="rect">
            <a:avLst/>
          </a:prstGeom>
          <a:noFill/>
        </p:spPr>
        <p:txBody>
          <a:bodyPr wrap="square" rtlCol="0">
            <a:spAutoFit/>
          </a:bodyPr>
          <a:lstStyle/>
          <a:p>
            <a:pPr algn="ctr"/>
            <a:r>
              <a:rPr lang="en-US" dirty="0">
                <a:solidFill>
                  <a:srgbClr val="FF0000"/>
                </a:solidFill>
              </a:rPr>
              <a:t>We want to see how the recommender system performs in terms of recommending new items. Because in e-commerce that’s the goal!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5EBEB32-DA34-F146-CE97-33632FFD97C3}"/>
                  </a:ext>
                </a:extLst>
              </p:cNvPr>
              <p:cNvSpPr txBox="1"/>
              <p:nvPr/>
            </p:nvSpPr>
            <p:spPr>
              <a:xfrm>
                <a:off x="812800" y="1138104"/>
                <a:ext cx="7658100" cy="381836"/>
              </a:xfrm>
              <a:prstGeom prst="rect">
                <a:avLst/>
              </a:prstGeom>
              <a:noFill/>
            </p:spPr>
            <p:txBody>
              <a:bodyPr wrap="square">
                <a:spAutoFit/>
              </a:bodyPr>
              <a:lstStyle/>
              <a:p>
                <a:pPr algn="ctr"/>
                <a:r>
                  <a:rPr lang="en-US" sz="1200" dirty="0" err="1"/>
                  <a:t>Recall@k</a:t>
                </a:r>
                <a:r>
                  <a:rPr lang="en-US" sz="1200" dirty="0"/>
                  <a:t> on unseen items =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m:t>
                        </m:r>
                        <m:r>
                          <a:rPr lang="en-US" sz="1200" b="0" i="1" smtClean="0">
                            <a:latin typeface="Cambria Math" panose="02040503050406030204" pitchFamily="18" charset="0"/>
                          </a:rPr>
                          <m:t>𝑈𝑠𝑒𝑟𝑠</m:t>
                        </m:r>
                      </m:den>
                    </m:f>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𝑢</m:t>
                        </m:r>
                        <m:r>
                          <a:rPr lang="en-US" sz="1200" b="0" i="1" smtClean="0">
                            <a:latin typeface="Cambria Math" panose="02040503050406030204" pitchFamily="18" charset="0"/>
                          </a:rPr>
                          <m:t>𝑠𝑒𝑟</m:t>
                        </m:r>
                        <m:r>
                          <a:rPr lang="en-US" sz="1200" b="0" i="1" smtClean="0">
                            <a:latin typeface="Cambria Math" panose="02040503050406030204" pitchFamily="18" charset="0"/>
                          </a:rPr>
                          <m:t>=</m:t>
                        </m:r>
                        <m:r>
                          <a:rPr lang="en-US" sz="1200" b="0" i="1" smtClean="0">
                            <a:latin typeface="Cambria Math" panose="02040503050406030204" pitchFamily="18" charset="0"/>
                          </a:rPr>
                          <m:t>𝑢</m:t>
                        </m:r>
                      </m:sub>
                      <m:sup/>
                      <m:e>
                        <m:f>
                          <m:fPr>
                            <m:ctrlPr>
                              <a:rPr lang="en-US" sz="1200" i="1">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𝑢𝑛𝑠𝑒𝑒𝑛</m:t>
                            </m:r>
                            <m:r>
                              <a:rPr lang="en-US" sz="1200" b="0" i="1" smtClean="0">
                                <a:latin typeface="Cambria Math" panose="02040503050406030204" pitchFamily="18" charset="0"/>
                              </a:rPr>
                              <m:t> </m:t>
                            </m:r>
                            <m:r>
                              <a:rPr lang="en-US" sz="1200" i="1">
                                <a:latin typeface="Cambria Math" panose="02040503050406030204" pitchFamily="18" charset="0"/>
                              </a:rPr>
                              <m:t>𝑟𝑒𝑙𝑒𝑣𝑎𝑛𝑡</m:t>
                            </m:r>
                            <m:r>
                              <a:rPr lang="en-US" sz="1200" i="1">
                                <a:latin typeface="Cambria Math" panose="02040503050406030204" pitchFamily="18" charset="0"/>
                              </a:rPr>
                              <m:t> </m:t>
                            </m:r>
                            <m:r>
                              <a:rPr lang="en-US" sz="1200" i="1">
                                <a:latin typeface="Cambria Math" panose="02040503050406030204" pitchFamily="18" charset="0"/>
                              </a:rPr>
                              <m:t>𝑖𝑡𝑒𝑚𝑠</m:t>
                            </m:r>
                            <m:r>
                              <a:rPr lang="en-US" sz="1200" i="1">
                                <a:latin typeface="Cambria Math" panose="02040503050406030204" pitchFamily="18" charset="0"/>
                              </a:rPr>
                              <m:t> </m:t>
                            </m:r>
                            <m:r>
                              <a:rPr lang="en-US" sz="1200" i="1">
                                <a:latin typeface="Cambria Math" panose="02040503050406030204" pitchFamily="18" charset="0"/>
                              </a:rPr>
                              <m:t>𝑖𝑛</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𝐾</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𝑟𝑒𝑐𝑜𝑚𝑚𝑒𝑛𝑑𝑎𝑡𝑖𝑜𝑛𝑠</m:t>
                            </m:r>
                          </m:num>
                          <m:den>
                            <m:r>
                              <a:rPr lang="en-US" sz="1200" b="0" i="1" smtClean="0">
                                <a:latin typeface="Cambria Math" panose="02040503050406030204" pitchFamily="18" charset="0"/>
                              </a:rPr>
                              <m:t>#</m:t>
                            </m:r>
                            <m:r>
                              <a:rPr lang="en-US" sz="1200" b="0" i="1" smtClean="0">
                                <a:latin typeface="Cambria Math" panose="02040503050406030204" pitchFamily="18" charset="0"/>
                              </a:rPr>
                              <m:t>𝑢𝑛𝑠𝑒𝑒𝑛</m:t>
                            </m:r>
                            <m:r>
                              <a:rPr lang="en-US" sz="1200" b="0" i="1" smtClean="0">
                                <a:latin typeface="Cambria Math" panose="02040503050406030204" pitchFamily="18" charset="0"/>
                              </a:rPr>
                              <m:t> </m:t>
                            </m:r>
                            <m:r>
                              <a:rPr lang="en-US" sz="1200" i="1">
                                <a:latin typeface="Cambria Math" panose="02040503050406030204" pitchFamily="18" charset="0"/>
                              </a:rPr>
                              <m:t>𝑟𝑒𝑙𝑒𝑣𝑎𝑛𝑡</m:t>
                            </m:r>
                            <m:r>
                              <a:rPr lang="en-US" sz="1200" i="1">
                                <a:latin typeface="Cambria Math" panose="02040503050406030204" pitchFamily="18" charset="0"/>
                              </a:rPr>
                              <m:t> </m:t>
                            </m:r>
                            <m:r>
                              <a:rPr lang="en-US" sz="1200" i="1">
                                <a:latin typeface="Cambria Math" panose="02040503050406030204" pitchFamily="18" charset="0"/>
                              </a:rPr>
                              <m:t>𝑖𝑡𝑒𝑚𝑠</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𝑢𝑠𝑒𝑟</m:t>
                            </m:r>
                            <m:r>
                              <a:rPr lang="en-US" sz="1200" b="0" i="1" smtClean="0">
                                <a:latin typeface="Cambria Math" panose="02040503050406030204" pitchFamily="18" charset="0"/>
                              </a:rPr>
                              <m:t> </m:t>
                            </m:r>
                            <m:r>
                              <a:rPr lang="en-US" sz="1200" b="0" i="1" smtClean="0">
                                <a:latin typeface="Cambria Math" panose="02040503050406030204" pitchFamily="18" charset="0"/>
                              </a:rPr>
                              <m:t>𝑢</m:t>
                            </m:r>
                          </m:den>
                        </m:f>
                      </m:e>
                    </m:nary>
                  </m:oMath>
                </a14:m>
                <a:endParaRPr lang="en-US" sz="1200" dirty="0"/>
              </a:p>
            </p:txBody>
          </p:sp>
        </mc:Choice>
        <mc:Fallback>
          <p:sp>
            <p:nvSpPr>
              <p:cNvPr id="8" name="TextBox 7">
                <a:extLst>
                  <a:ext uri="{FF2B5EF4-FFF2-40B4-BE49-F238E27FC236}">
                    <a16:creationId xmlns:a16="http://schemas.microsoft.com/office/drawing/2014/main" id="{75EBEB32-DA34-F146-CE97-33632FFD97C3}"/>
                  </a:ext>
                </a:extLst>
              </p:cNvPr>
              <p:cNvSpPr txBox="1">
                <a:spLocks noRot="1" noChangeAspect="1" noMove="1" noResize="1" noEditPoints="1" noAdjustHandles="1" noChangeArrowheads="1" noChangeShapeType="1" noTextEdit="1"/>
              </p:cNvSpPr>
              <p:nvPr/>
            </p:nvSpPr>
            <p:spPr>
              <a:xfrm>
                <a:off x="812800" y="1138104"/>
                <a:ext cx="7658100" cy="381836"/>
              </a:xfrm>
              <a:prstGeom prst="rect">
                <a:avLst/>
              </a:prstGeom>
              <a:blipFill>
                <a:blip r:embed="rId3"/>
                <a:stretch>
                  <a:fillRect t="-54839" b="-96774"/>
                </a:stretch>
              </a:blipFill>
            </p:spPr>
            <p:txBody>
              <a:bodyPr/>
              <a:lstStyle/>
              <a:p>
                <a:r>
                  <a:rPr lang="en-US">
                    <a:noFill/>
                  </a:rPr>
                  <a:t> </a:t>
                </a:r>
              </a:p>
            </p:txBody>
          </p:sp>
        </mc:Fallback>
      </mc:AlternateContent>
    </p:spTree>
    <p:extLst>
      <p:ext uri="{BB962C8B-B14F-4D97-AF65-F5344CB8AC3E}">
        <p14:creationId xmlns:p14="http://schemas.microsoft.com/office/powerpoint/2010/main" val="289798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176EC-1145-0ABF-5CDC-3685D764A365}"/>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666B4AF-5543-9AE0-72DE-415190C9E6B1}"/>
              </a:ext>
            </a:extLst>
          </p:cNvPr>
          <p:cNvGraphicFramePr>
            <a:graphicFrameLocks noGrp="1"/>
          </p:cNvGraphicFramePr>
          <p:nvPr>
            <p:ph idx="1"/>
          </p:nvPr>
        </p:nvGraphicFramePr>
        <p:xfrm>
          <a:off x="479424" y="2463478"/>
          <a:ext cx="8185151" cy="2159751"/>
        </p:xfrm>
        <a:graphic>
          <a:graphicData uri="http://schemas.openxmlformats.org/drawingml/2006/table">
            <a:tbl>
              <a:tblPr firstRow="1" bandRow="1">
                <a:tableStyleId>{5C22544A-7EE6-4342-B048-85BDC9FD1C3A}</a:tableStyleId>
              </a:tblPr>
              <a:tblGrid>
                <a:gridCol w="2447926">
                  <a:extLst>
                    <a:ext uri="{9D8B030D-6E8A-4147-A177-3AD203B41FA5}">
                      <a16:colId xmlns:a16="http://schemas.microsoft.com/office/drawing/2014/main" val="3482454622"/>
                    </a:ext>
                  </a:extLst>
                </a:gridCol>
                <a:gridCol w="1441450">
                  <a:extLst>
                    <a:ext uri="{9D8B030D-6E8A-4147-A177-3AD203B41FA5}">
                      <a16:colId xmlns:a16="http://schemas.microsoft.com/office/drawing/2014/main" val="1244879653"/>
                    </a:ext>
                  </a:extLst>
                </a:gridCol>
                <a:gridCol w="755650">
                  <a:extLst>
                    <a:ext uri="{9D8B030D-6E8A-4147-A177-3AD203B41FA5}">
                      <a16:colId xmlns:a16="http://schemas.microsoft.com/office/drawing/2014/main" val="2861062613"/>
                    </a:ext>
                  </a:extLst>
                </a:gridCol>
                <a:gridCol w="742950">
                  <a:extLst>
                    <a:ext uri="{9D8B030D-6E8A-4147-A177-3AD203B41FA5}">
                      <a16:colId xmlns:a16="http://schemas.microsoft.com/office/drawing/2014/main" val="72464886"/>
                    </a:ext>
                  </a:extLst>
                </a:gridCol>
                <a:gridCol w="717550">
                  <a:extLst>
                    <a:ext uri="{9D8B030D-6E8A-4147-A177-3AD203B41FA5}">
                      <a16:colId xmlns:a16="http://schemas.microsoft.com/office/drawing/2014/main" val="1948310271"/>
                    </a:ext>
                  </a:extLst>
                </a:gridCol>
                <a:gridCol w="692150">
                  <a:extLst>
                    <a:ext uri="{9D8B030D-6E8A-4147-A177-3AD203B41FA5}">
                      <a16:colId xmlns:a16="http://schemas.microsoft.com/office/drawing/2014/main" val="644750572"/>
                    </a:ext>
                  </a:extLst>
                </a:gridCol>
                <a:gridCol w="711200">
                  <a:extLst>
                    <a:ext uri="{9D8B030D-6E8A-4147-A177-3AD203B41FA5}">
                      <a16:colId xmlns:a16="http://schemas.microsoft.com/office/drawing/2014/main" val="1035135906"/>
                    </a:ext>
                  </a:extLst>
                </a:gridCol>
                <a:gridCol w="676275">
                  <a:extLst>
                    <a:ext uri="{9D8B030D-6E8A-4147-A177-3AD203B41FA5}">
                      <a16:colId xmlns:a16="http://schemas.microsoft.com/office/drawing/2014/main" val="3622401957"/>
                    </a:ext>
                  </a:extLst>
                </a:gridCol>
              </a:tblGrid>
              <a:tr h="302423">
                <a:tc>
                  <a:txBody>
                    <a:bodyPr/>
                    <a:lstStyle/>
                    <a:p>
                      <a:pPr algn="ctr"/>
                      <a:r>
                        <a:rPr lang="en-US" sz="800" dirty="0"/>
                        <a:t>Interaction Matrix Type</a:t>
                      </a:r>
                    </a:p>
                  </a:txBody>
                  <a:tcPr/>
                </a:tc>
                <a:tc>
                  <a:txBody>
                    <a:bodyPr/>
                    <a:lstStyle/>
                    <a:p>
                      <a:pPr algn="ctr"/>
                      <a:r>
                        <a:rPr lang="en-US" sz="800" dirty="0"/>
                        <a:t>Collaborative Filtering</a:t>
                      </a:r>
                    </a:p>
                  </a:txBody>
                  <a:tcPr/>
                </a:tc>
                <a:tc gridSpan="3">
                  <a:txBody>
                    <a:bodyPr/>
                    <a:lstStyle/>
                    <a:p>
                      <a:pPr algn="ctr"/>
                      <a:r>
                        <a:rPr lang="en-US" sz="800" dirty="0" err="1"/>
                        <a:t>Recall@k</a:t>
                      </a:r>
                      <a:r>
                        <a:rPr lang="en-US" sz="800" dirty="0"/>
                        <a:t> – all relevant items</a:t>
                      </a:r>
                    </a:p>
                  </a:txBody>
                  <a:tcPr/>
                </a:tc>
                <a:tc hMerge="1">
                  <a:txBody>
                    <a:bodyPr/>
                    <a:lstStyle/>
                    <a:p>
                      <a:endParaRPr lang="en-US"/>
                    </a:p>
                  </a:txBody>
                  <a:tcPr/>
                </a:tc>
                <a:tc hMerge="1">
                  <a:txBody>
                    <a:bodyPr/>
                    <a:lstStyle/>
                    <a:p>
                      <a:endParaRPr lang="en-US" dirty="0"/>
                    </a:p>
                  </a:txBody>
                  <a:tcP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dirty="0" err="1"/>
                        <a:t>Recall@k</a:t>
                      </a:r>
                      <a:r>
                        <a:rPr lang="en-US" sz="800" dirty="0"/>
                        <a:t> – unseen relevant items</a:t>
                      </a:r>
                    </a:p>
                  </a:txBody>
                  <a:tcPr/>
                </a:tc>
                <a:tc hMerge="1">
                  <a:txBody>
                    <a:bodyPr/>
                    <a:lstStyle/>
                    <a:p>
                      <a:endParaRPr lang="en-US"/>
                    </a:p>
                  </a:txBody>
                  <a:tcPr/>
                </a:tc>
                <a:tc hMerge="1">
                  <a:txBody>
                    <a:bodyPr/>
                    <a:lstStyle/>
                    <a:p>
                      <a:endParaRPr dirty="0"/>
                    </a:p>
                  </a:txBody>
                  <a:tcPr/>
                </a:tc>
                <a:extLst>
                  <a:ext uri="{0D108BD9-81ED-4DB2-BD59-A6C34878D82A}">
                    <a16:rowId xmlns:a16="http://schemas.microsoft.com/office/drawing/2014/main" val="3000884815"/>
                  </a:ext>
                </a:extLst>
              </a:tr>
              <a:tr h="435525">
                <a:tc>
                  <a:txBody>
                    <a:bodyPr/>
                    <a:lstStyle/>
                    <a:p>
                      <a:pPr algn="ctr"/>
                      <a:r>
                        <a:rPr lang="en-US" sz="900" b="1" dirty="0">
                          <a:solidFill>
                            <a:srgbClr val="FF0000"/>
                          </a:solidFill>
                        </a:rPr>
                        <a:t>How we quantify the interactions to calculate similarity?</a:t>
                      </a:r>
                    </a:p>
                  </a:txBody>
                  <a:tcPr/>
                </a:tc>
                <a:tc>
                  <a:txBody>
                    <a:bodyPr/>
                    <a:lstStyle/>
                    <a:p>
                      <a:pPr algn="ctr"/>
                      <a:endParaRPr lang="en-US" sz="900" dirty="0"/>
                    </a:p>
                  </a:txBody>
                  <a:tcPr/>
                </a:tc>
                <a:tc>
                  <a:txBody>
                    <a:bodyPr/>
                    <a:lstStyle/>
                    <a:p>
                      <a:pPr algn="ctr"/>
                      <a:r>
                        <a:rPr lang="en-US" sz="900" b="1" dirty="0"/>
                        <a:t>K=1</a:t>
                      </a:r>
                    </a:p>
                  </a:txBody>
                  <a:tcPr/>
                </a:tc>
                <a:tc>
                  <a:txBody>
                    <a:bodyPr/>
                    <a:lstStyle/>
                    <a:p>
                      <a:pPr algn="ctr"/>
                      <a:r>
                        <a:rPr lang="en-US" sz="900" b="1" dirty="0"/>
                        <a:t>K=10</a:t>
                      </a:r>
                    </a:p>
                  </a:txBody>
                  <a:tcPr/>
                </a:tc>
                <a:tc>
                  <a:txBody>
                    <a:bodyPr/>
                    <a:lstStyle/>
                    <a:p>
                      <a:pPr algn="ctr"/>
                      <a:r>
                        <a:rPr lang="en-US" sz="900" b="1" dirty="0"/>
                        <a:t>K=50</a:t>
                      </a:r>
                    </a:p>
                  </a:txBody>
                  <a:tcPr/>
                </a:tc>
                <a:tc>
                  <a:txBody>
                    <a:bodyPr/>
                    <a:lstStyle/>
                    <a:p>
                      <a:pPr algn="ctr"/>
                      <a:r>
                        <a:rPr lang="en-US" sz="900" b="1" dirty="0"/>
                        <a:t>K=1</a:t>
                      </a:r>
                    </a:p>
                  </a:txBody>
                  <a:tcPr/>
                </a:tc>
                <a:tc>
                  <a:txBody>
                    <a:bodyPr/>
                    <a:lstStyle/>
                    <a:p>
                      <a:pPr algn="ctr"/>
                      <a:r>
                        <a:rPr lang="en-US" sz="900" b="1" dirty="0"/>
                        <a:t>K=10</a:t>
                      </a:r>
                    </a:p>
                  </a:txBody>
                  <a:tcPr/>
                </a:tc>
                <a:tc>
                  <a:txBody>
                    <a:bodyPr/>
                    <a:lstStyle/>
                    <a:p>
                      <a:pPr algn="ctr"/>
                      <a:r>
                        <a:rPr lang="en-US" sz="900" b="1" dirty="0"/>
                        <a:t>K=50</a:t>
                      </a:r>
                    </a:p>
                  </a:txBody>
                  <a:tcPr/>
                </a:tc>
                <a:extLst>
                  <a:ext uri="{0D108BD9-81ED-4DB2-BD59-A6C34878D82A}">
                    <a16:rowId xmlns:a16="http://schemas.microsoft.com/office/drawing/2014/main" val="3880509480"/>
                  </a:ext>
                </a:extLst>
              </a:tr>
              <a:tr h="212917">
                <a:tc rowSpan="3">
                  <a:txBody>
                    <a:bodyPr/>
                    <a:lstStyle/>
                    <a:p>
                      <a:pPr algn="ctr"/>
                      <a:r>
                        <a:rPr lang="en-US" sz="900" dirty="0"/>
                        <a:t>Count of interaction between user and item</a:t>
                      </a:r>
                    </a:p>
                  </a:txBody>
                  <a:tcPr/>
                </a:tc>
                <a:tc>
                  <a:txBody>
                    <a:bodyPr/>
                    <a:lstStyle/>
                    <a:p>
                      <a:pPr algn="ctr"/>
                      <a:r>
                        <a:rPr lang="en-US" sz="900" dirty="0"/>
                        <a:t>User - user</a:t>
                      </a:r>
                    </a:p>
                  </a:txBody>
                  <a:tcPr/>
                </a:tc>
                <a:tc>
                  <a:txBody>
                    <a:bodyPr/>
                    <a:lstStyle/>
                    <a:p>
                      <a:pPr algn="ctr"/>
                      <a:r>
                        <a:rPr lang="en-US" sz="900" dirty="0"/>
                        <a:t>0.5</a:t>
                      </a:r>
                    </a:p>
                  </a:txBody>
                  <a:tcPr/>
                </a:tc>
                <a:tc>
                  <a:txBody>
                    <a:bodyPr/>
                    <a:lstStyle/>
                    <a:p>
                      <a:pPr algn="ctr"/>
                      <a:r>
                        <a:rPr lang="en-US" sz="900" dirty="0"/>
                        <a:t>0.66</a:t>
                      </a:r>
                    </a:p>
                  </a:txBody>
                  <a:tcPr/>
                </a:tc>
                <a:tc>
                  <a:txBody>
                    <a:bodyPr/>
                    <a:lstStyle/>
                    <a:p>
                      <a:pPr algn="ctr"/>
                      <a:r>
                        <a:rPr lang="en-US" sz="900" dirty="0"/>
                        <a:t>0.69</a:t>
                      </a:r>
                    </a:p>
                  </a:txBody>
                  <a:tcPr/>
                </a:tc>
                <a:tc>
                  <a:txBody>
                    <a:bodyPr/>
                    <a:lstStyle/>
                    <a:p>
                      <a:pPr algn="ctr"/>
                      <a:r>
                        <a:rPr lang="en-US" sz="900" dirty="0"/>
                        <a:t>0</a:t>
                      </a:r>
                    </a:p>
                  </a:txBody>
                  <a:tcPr/>
                </a:tc>
                <a:tc>
                  <a:txBody>
                    <a:bodyPr/>
                    <a:lstStyle/>
                    <a:p>
                      <a:pPr algn="ctr"/>
                      <a:r>
                        <a:rPr lang="en-US" sz="900" dirty="0"/>
                        <a:t>0.006</a:t>
                      </a:r>
                    </a:p>
                  </a:txBody>
                  <a:tcPr/>
                </a:tc>
                <a:tc>
                  <a:txBody>
                    <a:bodyPr/>
                    <a:lstStyle/>
                    <a:p>
                      <a:pPr algn="ctr"/>
                      <a:r>
                        <a:rPr lang="en-US" sz="900" dirty="0"/>
                        <a:t>0.006</a:t>
                      </a:r>
                    </a:p>
                  </a:txBody>
                  <a:tcPr/>
                </a:tc>
                <a:extLst>
                  <a:ext uri="{0D108BD9-81ED-4DB2-BD59-A6C34878D82A}">
                    <a16:rowId xmlns:a16="http://schemas.microsoft.com/office/drawing/2014/main" val="228579288"/>
                  </a:ext>
                </a:extLst>
              </a:tr>
              <a:tr h="212917">
                <a:tc vMerge="1">
                  <a:txBody>
                    <a:bodyPr/>
                    <a:lstStyle/>
                    <a:p>
                      <a:endParaRPr lang="en-US" dirty="0"/>
                    </a:p>
                  </a:txBody>
                  <a:tcPr/>
                </a:tc>
                <a:tc>
                  <a:txBody>
                    <a:bodyPr/>
                    <a:lstStyle/>
                    <a:p>
                      <a:pPr algn="ctr"/>
                      <a:r>
                        <a:rPr lang="en-US" sz="900" dirty="0"/>
                        <a:t>Item - item</a:t>
                      </a:r>
                    </a:p>
                  </a:txBody>
                  <a:tcPr/>
                </a:tc>
                <a:tc>
                  <a:txBody>
                    <a:bodyPr/>
                    <a:lstStyle/>
                    <a:p>
                      <a:pPr algn="ctr"/>
                      <a:r>
                        <a:rPr lang="en-US" sz="900" dirty="0"/>
                        <a:t>0.51</a:t>
                      </a:r>
                    </a:p>
                  </a:txBody>
                  <a:tcPr/>
                </a:tc>
                <a:tc>
                  <a:txBody>
                    <a:bodyPr/>
                    <a:lstStyle/>
                    <a:p>
                      <a:pPr algn="ctr"/>
                      <a:r>
                        <a:rPr lang="en-US" sz="900" b="1" dirty="0"/>
                        <a:t>0.68</a:t>
                      </a:r>
                    </a:p>
                  </a:txBody>
                  <a:tcPr/>
                </a:tc>
                <a:tc>
                  <a:txBody>
                    <a:bodyPr/>
                    <a:lstStyle/>
                    <a:p>
                      <a:pPr algn="ctr"/>
                      <a:r>
                        <a:rPr lang="en-US" sz="900" b="1" dirty="0"/>
                        <a:t>0.7</a:t>
                      </a:r>
                    </a:p>
                  </a:txBody>
                  <a:tcPr/>
                </a:tc>
                <a:tc>
                  <a:txBody>
                    <a:bodyPr/>
                    <a:lstStyle/>
                    <a:p>
                      <a:pPr algn="ctr"/>
                      <a:r>
                        <a:rPr lang="en-US" sz="900" dirty="0"/>
                        <a:t>0.006</a:t>
                      </a:r>
                    </a:p>
                  </a:txBody>
                  <a:tcPr/>
                </a:tc>
                <a:tc>
                  <a:txBody>
                    <a:bodyPr/>
                    <a:lstStyle/>
                    <a:p>
                      <a:pPr algn="ctr"/>
                      <a:r>
                        <a:rPr lang="en-US" sz="900" b="1" dirty="0"/>
                        <a:t>0.042</a:t>
                      </a:r>
                    </a:p>
                  </a:txBody>
                  <a:tcPr/>
                </a:tc>
                <a:tc>
                  <a:txBody>
                    <a:bodyPr/>
                    <a:lstStyle/>
                    <a:p>
                      <a:pPr algn="ctr"/>
                      <a:r>
                        <a:rPr lang="en-US" sz="900" b="1" dirty="0"/>
                        <a:t>0.048</a:t>
                      </a:r>
                    </a:p>
                  </a:txBody>
                  <a:tcPr/>
                </a:tc>
                <a:extLst>
                  <a:ext uri="{0D108BD9-81ED-4DB2-BD59-A6C34878D82A}">
                    <a16:rowId xmlns:a16="http://schemas.microsoft.com/office/drawing/2014/main" val="2713835591"/>
                  </a:ext>
                </a:extLst>
              </a:tr>
              <a:tr h="212917">
                <a:tc vMerge="1">
                  <a:txBody>
                    <a:bodyPr/>
                    <a:lstStyle/>
                    <a:p>
                      <a:endParaRPr lang="en-US" dirty="0"/>
                    </a:p>
                  </a:txBody>
                  <a:tcPr/>
                </a:tc>
                <a:tc>
                  <a:txBody>
                    <a:bodyPr/>
                    <a:lstStyle/>
                    <a:p>
                      <a:pPr algn="ctr"/>
                      <a:r>
                        <a:rPr lang="en-US" sz="900" dirty="0"/>
                        <a:t>SVD</a:t>
                      </a:r>
                    </a:p>
                  </a:txBody>
                  <a:tcPr/>
                </a:tc>
                <a:tc>
                  <a:txBody>
                    <a:bodyPr/>
                    <a:lstStyle/>
                    <a:p>
                      <a:pPr algn="ctr"/>
                      <a:r>
                        <a:rPr lang="en-US" sz="900" dirty="0"/>
                        <a:t>0.07</a:t>
                      </a:r>
                    </a:p>
                  </a:txBody>
                  <a:tcPr/>
                </a:tc>
                <a:tc>
                  <a:txBody>
                    <a:bodyPr/>
                    <a:lstStyle/>
                    <a:p>
                      <a:pPr algn="ctr"/>
                      <a:r>
                        <a:rPr lang="en-US" sz="900" dirty="0"/>
                        <a:t>0.14</a:t>
                      </a:r>
                    </a:p>
                  </a:txBody>
                  <a:tcPr/>
                </a:tc>
                <a:tc>
                  <a:txBody>
                    <a:bodyPr/>
                    <a:lstStyle/>
                    <a:p>
                      <a:pPr algn="ctr"/>
                      <a:r>
                        <a:rPr lang="en-US" sz="900" dirty="0"/>
                        <a:t>0.23</a:t>
                      </a:r>
                    </a:p>
                  </a:txBody>
                  <a:tcPr/>
                </a:tc>
                <a:tc>
                  <a:txBody>
                    <a:bodyPr/>
                    <a:lstStyle/>
                    <a:p>
                      <a:pPr algn="ctr"/>
                      <a:r>
                        <a:rPr lang="en-US" sz="900" dirty="0"/>
                        <a:t>0.007</a:t>
                      </a:r>
                    </a:p>
                  </a:txBody>
                  <a:tcPr/>
                </a:tc>
                <a:tc>
                  <a:txBody>
                    <a:bodyPr/>
                    <a:lstStyle/>
                    <a:p>
                      <a:pPr algn="ctr"/>
                      <a:r>
                        <a:rPr lang="en-US" sz="900" dirty="0"/>
                        <a:t>0.017</a:t>
                      </a:r>
                    </a:p>
                  </a:txBody>
                  <a:tcPr/>
                </a:tc>
                <a:tc>
                  <a:txBody>
                    <a:bodyPr/>
                    <a:lstStyle/>
                    <a:p>
                      <a:pPr algn="ctr"/>
                      <a:r>
                        <a:rPr lang="en-US" sz="900" dirty="0"/>
                        <a:t>0.037</a:t>
                      </a:r>
                    </a:p>
                  </a:txBody>
                  <a:tcPr/>
                </a:tc>
                <a:extLst>
                  <a:ext uri="{0D108BD9-81ED-4DB2-BD59-A6C34878D82A}">
                    <a16:rowId xmlns:a16="http://schemas.microsoft.com/office/drawing/2014/main" val="4020799640"/>
                  </a:ext>
                </a:extLst>
              </a:tr>
              <a:tr h="212917">
                <a:tc row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900" dirty="0"/>
                        <a:t>Weighing type of interaction between user and item</a:t>
                      </a:r>
                    </a:p>
                    <a:p>
                      <a:pPr algn="ctr"/>
                      <a:r>
                        <a:rPr lang="en-US" sz="900" dirty="0"/>
                        <a:t>( purchase:3, add to cart: 2, view:1)</a:t>
                      </a:r>
                    </a:p>
                  </a:txBody>
                  <a:tcPr/>
                </a:tc>
                <a:tc>
                  <a:txBody>
                    <a:bodyPr/>
                    <a:lstStyle/>
                    <a:p>
                      <a:pPr algn="ctr"/>
                      <a:r>
                        <a:rPr lang="en-US" sz="900" dirty="0"/>
                        <a:t>User - user</a:t>
                      </a:r>
                    </a:p>
                  </a:txBody>
                  <a:tcPr/>
                </a:tc>
                <a:tc>
                  <a:txBody>
                    <a:bodyPr/>
                    <a:lstStyle/>
                    <a:p>
                      <a:pPr algn="ctr"/>
                      <a:r>
                        <a:rPr lang="en-US" sz="900" dirty="0"/>
                        <a:t>0.51</a:t>
                      </a:r>
                    </a:p>
                  </a:txBody>
                  <a:tcPr/>
                </a:tc>
                <a:tc>
                  <a:txBody>
                    <a:bodyPr/>
                    <a:lstStyle/>
                    <a:p>
                      <a:pPr algn="ctr"/>
                      <a:r>
                        <a:rPr lang="en-US" sz="900" dirty="0"/>
                        <a:t>0.67</a:t>
                      </a:r>
                    </a:p>
                  </a:txBody>
                  <a:tcPr/>
                </a:tc>
                <a:tc>
                  <a:txBody>
                    <a:bodyPr/>
                    <a:lstStyle/>
                    <a:p>
                      <a:pPr algn="ctr"/>
                      <a:r>
                        <a:rPr lang="en-US" sz="900" dirty="0"/>
                        <a:t>0.69</a:t>
                      </a:r>
                    </a:p>
                  </a:txBody>
                  <a:tcPr/>
                </a:tc>
                <a:tc>
                  <a:txBody>
                    <a:bodyPr/>
                    <a:lstStyle/>
                    <a:p>
                      <a:pPr algn="ctr"/>
                      <a:r>
                        <a:rPr lang="en-US" sz="900" dirty="0"/>
                        <a:t>0.005</a:t>
                      </a:r>
                    </a:p>
                  </a:txBody>
                  <a:tcPr/>
                </a:tc>
                <a:tc>
                  <a:txBody>
                    <a:bodyPr/>
                    <a:lstStyle/>
                    <a:p>
                      <a:pPr algn="ctr"/>
                      <a:r>
                        <a:rPr lang="en-US" sz="900" dirty="0"/>
                        <a:t>0.01</a:t>
                      </a:r>
                    </a:p>
                  </a:txBody>
                  <a:tcPr/>
                </a:tc>
                <a:tc>
                  <a:txBody>
                    <a:bodyPr/>
                    <a:lstStyle/>
                    <a:p>
                      <a:pPr algn="ctr"/>
                      <a:r>
                        <a:rPr lang="en-US" sz="900" dirty="0"/>
                        <a:t>0.012</a:t>
                      </a:r>
                    </a:p>
                  </a:txBody>
                  <a:tcPr/>
                </a:tc>
                <a:extLst>
                  <a:ext uri="{0D108BD9-81ED-4DB2-BD59-A6C34878D82A}">
                    <a16:rowId xmlns:a16="http://schemas.microsoft.com/office/drawing/2014/main" val="365667719"/>
                  </a:ext>
                </a:extLst>
              </a:tr>
              <a:tr h="212917">
                <a:tc vMerge="1">
                  <a:txBody>
                    <a:bodyPr/>
                    <a:lstStyle/>
                    <a:p>
                      <a:endParaRPr lang="en-US" dirty="0"/>
                    </a:p>
                  </a:txBody>
                  <a:tcPr/>
                </a:tc>
                <a:tc>
                  <a:txBody>
                    <a:bodyPr/>
                    <a:lstStyle/>
                    <a:p>
                      <a:pPr algn="ctr"/>
                      <a:r>
                        <a:rPr lang="en-US" sz="900" dirty="0"/>
                        <a:t>Item - item</a:t>
                      </a:r>
                    </a:p>
                  </a:txBody>
                  <a:tcPr/>
                </a:tc>
                <a:tc>
                  <a:txBody>
                    <a:bodyPr/>
                    <a:lstStyle/>
                    <a:p>
                      <a:pPr algn="ctr"/>
                      <a:r>
                        <a:rPr lang="en-US" sz="900" dirty="0"/>
                        <a:t>0.52</a:t>
                      </a:r>
                    </a:p>
                  </a:txBody>
                  <a:tcPr/>
                </a:tc>
                <a:tc>
                  <a:txBody>
                    <a:bodyPr/>
                    <a:lstStyle/>
                    <a:p>
                      <a:pPr algn="ctr"/>
                      <a:r>
                        <a:rPr lang="en-US" sz="900" dirty="0"/>
                        <a:t>0.68</a:t>
                      </a:r>
                    </a:p>
                  </a:txBody>
                  <a:tcPr/>
                </a:tc>
                <a:tc>
                  <a:txBody>
                    <a:bodyPr/>
                    <a:lstStyle/>
                    <a:p>
                      <a:pPr algn="ctr"/>
                      <a:r>
                        <a:rPr lang="en-US" sz="900" dirty="0"/>
                        <a:t>0.7</a:t>
                      </a:r>
                    </a:p>
                  </a:txBody>
                  <a:tcPr/>
                </a:tc>
                <a:tc>
                  <a:txBody>
                    <a:bodyPr/>
                    <a:lstStyle/>
                    <a:p>
                      <a:pPr algn="ctr"/>
                      <a:r>
                        <a:rPr lang="en-US" sz="900" dirty="0"/>
                        <a:t>0.008</a:t>
                      </a:r>
                    </a:p>
                  </a:txBody>
                  <a:tcPr/>
                </a:tc>
                <a:tc>
                  <a:txBody>
                    <a:bodyPr/>
                    <a:lstStyle/>
                    <a:p>
                      <a:pPr algn="ctr"/>
                      <a:r>
                        <a:rPr lang="en-US" sz="900" dirty="0"/>
                        <a:t>0.034</a:t>
                      </a:r>
                    </a:p>
                  </a:txBody>
                  <a:tcPr/>
                </a:tc>
                <a:tc>
                  <a:txBody>
                    <a:bodyPr/>
                    <a:lstStyle/>
                    <a:p>
                      <a:pPr algn="ctr"/>
                      <a:r>
                        <a:rPr lang="en-US" sz="900" dirty="0"/>
                        <a:t>0.038</a:t>
                      </a:r>
                    </a:p>
                  </a:txBody>
                  <a:tcPr/>
                </a:tc>
                <a:extLst>
                  <a:ext uri="{0D108BD9-81ED-4DB2-BD59-A6C34878D82A}">
                    <a16:rowId xmlns:a16="http://schemas.microsoft.com/office/drawing/2014/main" val="1861370478"/>
                  </a:ext>
                </a:extLst>
              </a:tr>
              <a:tr h="278803">
                <a:tc vMerge="1">
                  <a:txBody>
                    <a:bodyPr/>
                    <a:lstStyle/>
                    <a:p>
                      <a:endParaRPr lang="en-US" dirty="0"/>
                    </a:p>
                  </a:txBody>
                  <a:tcPr/>
                </a:tc>
                <a:tc>
                  <a:txBody>
                    <a:bodyPr/>
                    <a:lstStyle/>
                    <a:p>
                      <a:pPr algn="ctr"/>
                      <a:r>
                        <a:rPr lang="en-US" sz="900" dirty="0"/>
                        <a:t>SVD</a:t>
                      </a:r>
                    </a:p>
                  </a:txBody>
                  <a:tcPr/>
                </a:tc>
                <a:tc>
                  <a:txBody>
                    <a:bodyPr/>
                    <a:lstStyle/>
                    <a:p>
                      <a:pPr algn="ctr"/>
                      <a:r>
                        <a:rPr lang="en-US" sz="900" dirty="0"/>
                        <a:t>0.08</a:t>
                      </a:r>
                    </a:p>
                  </a:txBody>
                  <a:tcPr/>
                </a:tc>
                <a:tc>
                  <a:txBody>
                    <a:bodyPr/>
                    <a:lstStyle/>
                    <a:p>
                      <a:pPr algn="ctr"/>
                      <a:r>
                        <a:rPr lang="en-US" sz="900" dirty="0"/>
                        <a:t>0.17</a:t>
                      </a:r>
                    </a:p>
                  </a:txBody>
                  <a:tcPr/>
                </a:tc>
                <a:tc>
                  <a:txBody>
                    <a:bodyPr/>
                    <a:lstStyle/>
                    <a:p>
                      <a:pPr algn="ctr"/>
                      <a:r>
                        <a:rPr lang="en-US" sz="900" dirty="0"/>
                        <a:t>0.29</a:t>
                      </a:r>
                    </a:p>
                  </a:txBody>
                  <a:tcPr/>
                </a:tc>
                <a:tc>
                  <a:txBody>
                    <a:bodyPr/>
                    <a:lstStyle/>
                    <a:p>
                      <a:pPr algn="ctr"/>
                      <a:r>
                        <a:rPr lang="en-US" sz="900" dirty="0"/>
                        <a:t>0.006</a:t>
                      </a:r>
                    </a:p>
                  </a:txBody>
                  <a:tcPr/>
                </a:tc>
                <a:tc>
                  <a:txBody>
                    <a:bodyPr/>
                    <a:lstStyle/>
                    <a:p>
                      <a:pPr algn="ctr"/>
                      <a:r>
                        <a:rPr lang="en-US" sz="900" dirty="0"/>
                        <a:t>0.014</a:t>
                      </a:r>
                    </a:p>
                  </a:txBody>
                  <a:tcPr/>
                </a:tc>
                <a:tc>
                  <a:txBody>
                    <a:bodyPr/>
                    <a:lstStyle/>
                    <a:p>
                      <a:pPr algn="ctr"/>
                      <a:r>
                        <a:rPr lang="en-US" sz="900" dirty="0"/>
                        <a:t>0.031</a:t>
                      </a:r>
                    </a:p>
                  </a:txBody>
                  <a:tcPr/>
                </a:tc>
                <a:extLst>
                  <a:ext uri="{0D108BD9-81ED-4DB2-BD59-A6C34878D82A}">
                    <a16:rowId xmlns:a16="http://schemas.microsoft.com/office/drawing/2014/main" val="283077169"/>
                  </a:ext>
                </a:extLst>
              </a:tr>
            </a:tbl>
          </a:graphicData>
        </a:graphic>
      </p:graphicFrame>
      <p:sp>
        <p:nvSpPr>
          <p:cNvPr id="5" name="Google Shape;2004;p44">
            <a:extLst>
              <a:ext uri="{FF2B5EF4-FFF2-40B4-BE49-F238E27FC236}">
                <a16:creationId xmlns:a16="http://schemas.microsoft.com/office/drawing/2014/main" id="{E76A5557-3E55-2F61-7BA1-6E520C41DCA1}"/>
              </a:ext>
            </a:extLst>
          </p:cNvPr>
          <p:cNvSpPr txBox="1">
            <a:spLocks noGrp="1"/>
          </p:cNvSpPr>
          <p:nvPr>
            <p:ph type="title"/>
          </p:nvPr>
        </p:nvSpPr>
        <p:spPr>
          <a:xfrm>
            <a:off x="457200" y="267950"/>
            <a:ext cx="8229600" cy="346934"/>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Modeling</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6" name="TextBox 5">
            <a:extLst>
              <a:ext uri="{FF2B5EF4-FFF2-40B4-BE49-F238E27FC236}">
                <a16:creationId xmlns:a16="http://schemas.microsoft.com/office/drawing/2014/main" id="{D45F65A6-FE59-1784-1726-B478F6564A3E}"/>
              </a:ext>
            </a:extLst>
          </p:cNvPr>
          <p:cNvSpPr txBox="1"/>
          <p:nvPr/>
        </p:nvSpPr>
        <p:spPr>
          <a:xfrm>
            <a:off x="501648" y="614884"/>
            <a:ext cx="8089901" cy="523220"/>
          </a:xfrm>
          <a:prstGeom prst="rect">
            <a:avLst/>
          </a:prstGeom>
          <a:noFill/>
        </p:spPr>
        <p:txBody>
          <a:bodyPr wrap="square" rtlCol="0">
            <a:spAutoFit/>
          </a:bodyPr>
          <a:lstStyle/>
          <a:p>
            <a:pPr algn="ctr"/>
            <a:r>
              <a:rPr lang="en-US" dirty="0">
                <a:solidFill>
                  <a:srgbClr val="FF0000"/>
                </a:solidFill>
              </a:rPr>
              <a:t>We want to see how the recommender system performs in terms of recommending new items. Because in e-commerce that’s the goal!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4282B3-6767-16F8-F2FD-12D89FDCD35D}"/>
                  </a:ext>
                </a:extLst>
              </p:cNvPr>
              <p:cNvSpPr txBox="1"/>
              <p:nvPr/>
            </p:nvSpPr>
            <p:spPr>
              <a:xfrm>
                <a:off x="812800" y="1138104"/>
                <a:ext cx="7658100" cy="381836"/>
              </a:xfrm>
              <a:prstGeom prst="rect">
                <a:avLst/>
              </a:prstGeom>
              <a:noFill/>
            </p:spPr>
            <p:txBody>
              <a:bodyPr wrap="square">
                <a:spAutoFit/>
              </a:bodyPr>
              <a:lstStyle/>
              <a:p>
                <a:pPr algn="ctr"/>
                <a:r>
                  <a:rPr lang="en-US" sz="1200" dirty="0" err="1"/>
                  <a:t>Recall@k</a:t>
                </a:r>
                <a:r>
                  <a:rPr lang="en-US" sz="1200" dirty="0"/>
                  <a:t> on unseen items = </a:t>
                </a:r>
                <a14:m>
                  <m:oMath xmlns:m="http://schemas.openxmlformats.org/officeDocument/2006/math">
                    <m:f>
                      <m:fPr>
                        <m:ctrlPr>
                          <a:rPr lang="en-US" sz="120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m:t>
                        </m:r>
                        <m:r>
                          <a:rPr lang="en-US" sz="1200" b="0" i="1" smtClean="0">
                            <a:latin typeface="Cambria Math" panose="02040503050406030204" pitchFamily="18" charset="0"/>
                          </a:rPr>
                          <m:t>𝑈𝑠𝑒𝑟𝑠</m:t>
                        </m:r>
                      </m:den>
                    </m:f>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𝑢</m:t>
                        </m:r>
                        <m:r>
                          <a:rPr lang="en-US" sz="1200" b="0" i="1" smtClean="0">
                            <a:latin typeface="Cambria Math" panose="02040503050406030204" pitchFamily="18" charset="0"/>
                          </a:rPr>
                          <m:t>𝑠𝑒𝑟</m:t>
                        </m:r>
                        <m:r>
                          <a:rPr lang="en-US" sz="1200" b="0" i="1" smtClean="0">
                            <a:latin typeface="Cambria Math" panose="02040503050406030204" pitchFamily="18" charset="0"/>
                          </a:rPr>
                          <m:t>=</m:t>
                        </m:r>
                        <m:r>
                          <a:rPr lang="en-US" sz="1200" b="0" i="1" smtClean="0">
                            <a:latin typeface="Cambria Math" panose="02040503050406030204" pitchFamily="18" charset="0"/>
                          </a:rPr>
                          <m:t>𝑢</m:t>
                        </m:r>
                      </m:sub>
                      <m:sup/>
                      <m:e>
                        <m:f>
                          <m:fPr>
                            <m:ctrlPr>
                              <a:rPr lang="en-US" sz="1200" i="1">
                                <a:latin typeface="Cambria Math" panose="02040503050406030204" pitchFamily="18" charset="0"/>
                              </a:rPr>
                            </m:ctrlPr>
                          </m:fPr>
                          <m:num>
                            <m:r>
                              <a:rPr lang="en-US" sz="1200" b="0" i="1" smtClean="0">
                                <a:latin typeface="Cambria Math" panose="02040503050406030204" pitchFamily="18" charset="0"/>
                              </a:rPr>
                              <m:t>#</m:t>
                            </m:r>
                            <m:r>
                              <a:rPr lang="en-US" sz="1200" b="0" i="1" smtClean="0">
                                <a:latin typeface="Cambria Math" panose="02040503050406030204" pitchFamily="18" charset="0"/>
                              </a:rPr>
                              <m:t>𝑢𝑛𝑠𝑒𝑒𝑛</m:t>
                            </m:r>
                            <m:r>
                              <a:rPr lang="en-US" sz="1200" b="0" i="1" smtClean="0">
                                <a:latin typeface="Cambria Math" panose="02040503050406030204" pitchFamily="18" charset="0"/>
                              </a:rPr>
                              <m:t> </m:t>
                            </m:r>
                            <m:r>
                              <a:rPr lang="en-US" sz="1200" i="1">
                                <a:latin typeface="Cambria Math" panose="02040503050406030204" pitchFamily="18" charset="0"/>
                              </a:rPr>
                              <m:t>𝑟𝑒𝑙𝑒𝑣𝑎𝑛𝑡</m:t>
                            </m:r>
                            <m:r>
                              <a:rPr lang="en-US" sz="1200" i="1">
                                <a:latin typeface="Cambria Math" panose="02040503050406030204" pitchFamily="18" charset="0"/>
                              </a:rPr>
                              <m:t> </m:t>
                            </m:r>
                            <m:r>
                              <a:rPr lang="en-US" sz="1200" i="1">
                                <a:latin typeface="Cambria Math" panose="02040503050406030204" pitchFamily="18" charset="0"/>
                              </a:rPr>
                              <m:t>𝑖𝑡𝑒𝑚𝑠</m:t>
                            </m:r>
                            <m:r>
                              <a:rPr lang="en-US" sz="1200" i="1">
                                <a:latin typeface="Cambria Math" panose="02040503050406030204" pitchFamily="18" charset="0"/>
                              </a:rPr>
                              <m:t> </m:t>
                            </m:r>
                            <m:r>
                              <a:rPr lang="en-US" sz="1200" i="1">
                                <a:latin typeface="Cambria Math" panose="02040503050406030204" pitchFamily="18" charset="0"/>
                              </a:rPr>
                              <m:t>𝑖𝑛</m:t>
                            </m:r>
                            <m:r>
                              <a:rPr lang="en-US" sz="1200" i="1">
                                <a:latin typeface="Cambria Math" panose="02040503050406030204" pitchFamily="18" charset="0"/>
                              </a:rPr>
                              <m:t> </m:t>
                            </m:r>
                            <m:r>
                              <a:rPr lang="en-US" sz="1200" i="1">
                                <a:latin typeface="Cambria Math" panose="02040503050406030204" pitchFamily="18" charset="0"/>
                              </a:rPr>
                              <m:t>𝑡𝑜𝑝</m:t>
                            </m:r>
                            <m:r>
                              <a:rPr lang="en-US" sz="1200" i="1">
                                <a:latin typeface="Cambria Math" panose="02040503050406030204" pitchFamily="18" charset="0"/>
                              </a:rPr>
                              <m:t> </m:t>
                            </m:r>
                            <m:r>
                              <a:rPr lang="en-US" sz="1200" i="1">
                                <a:latin typeface="Cambria Math" panose="02040503050406030204" pitchFamily="18" charset="0"/>
                              </a:rPr>
                              <m:t>𝐾</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𝑟𝑒𝑐𝑜𝑚𝑚𝑒𝑛𝑑𝑎𝑡𝑖𝑜𝑛𝑠</m:t>
                            </m:r>
                          </m:num>
                          <m:den>
                            <m:r>
                              <a:rPr lang="en-US" sz="1200" b="0" i="1" smtClean="0">
                                <a:latin typeface="Cambria Math" panose="02040503050406030204" pitchFamily="18" charset="0"/>
                              </a:rPr>
                              <m:t>#</m:t>
                            </m:r>
                            <m:r>
                              <a:rPr lang="en-US" sz="1200" b="0" i="1" smtClean="0">
                                <a:latin typeface="Cambria Math" panose="02040503050406030204" pitchFamily="18" charset="0"/>
                              </a:rPr>
                              <m:t>𝑢𝑛𝑠𝑒𝑒𝑛</m:t>
                            </m:r>
                            <m:r>
                              <a:rPr lang="en-US" sz="1200" b="0" i="1" smtClean="0">
                                <a:latin typeface="Cambria Math" panose="02040503050406030204" pitchFamily="18" charset="0"/>
                              </a:rPr>
                              <m:t> </m:t>
                            </m:r>
                            <m:r>
                              <a:rPr lang="en-US" sz="1200" i="1">
                                <a:latin typeface="Cambria Math" panose="02040503050406030204" pitchFamily="18" charset="0"/>
                              </a:rPr>
                              <m:t>𝑟𝑒𝑙𝑒𝑣𝑎𝑛𝑡</m:t>
                            </m:r>
                            <m:r>
                              <a:rPr lang="en-US" sz="1200" i="1">
                                <a:latin typeface="Cambria Math" panose="02040503050406030204" pitchFamily="18" charset="0"/>
                              </a:rPr>
                              <m:t> </m:t>
                            </m:r>
                            <m:r>
                              <a:rPr lang="en-US" sz="1200" i="1">
                                <a:latin typeface="Cambria Math" panose="02040503050406030204" pitchFamily="18" charset="0"/>
                              </a:rPr>
                              <m:t>𝑖𝑡𝑒𝑚𝑠</m:t>
                            </m:r>
                            <m:r>
                              <a:rPr lang="en-US" sz="1200" i="1">
                                <a:latin typeface="Cambria Math" panose="02040503050406030204" pitchFamily="18" charset="0"/>
                              </a:rPr>
                              <m:t> </m:t>
                            </m:r>
                            <m:r>
                              <a:rPr lang="en-US" sz="1200" i="1">
                                <a:latin typeface="Cambria Math" panose="02040503050406030204" pitchFamily="18" charset="0"/>
                              </a:rPr>
                              <m:t>𝑓𝑜𝑟</m:t>
                            </m:r>
                            <m:r>
                              <a:rPr lang="en-US" sz="1200" i="1">
                                <a:latin typeface="Cambria Math" panose="02040503050406030204" pitchFamily="18" charset="0"/>
                              </a:rPr>
                              <m:t> </m:t>
                            </m:r>
                            <m:r>
                              <a:rPr lang="en-US" sz="1200" i="1">
                                <a:latin typeface="Cambria Math" panose="02040503050406030204" pitchFamily="18" charset="0"/>
                              </a:rPr>
                              <m:t>𝑢𝑠𝑒𝑟</m:t>
                            </m:r>
                            <m:r>
                              <a:rPr lang="en-US" sz="1200" b="0" i="1" smtClean="0">
                                <a:latin typeface="Cambria Math" panose="02040503050406030204" pitchFamily="18" charset="0"/>
                              </a:rPr>
                              <m:t> </m:t>
                            </m:r>
                            <m:r>
                              <a:rPr lang="en-US" sz="1200" b="0" i="1" smtClean="0">
                                <a:latin typeface="Cambria Math" panose="02040503050406030204" pitchFamily="18" charset="0"/>
                              </a:rPr>
                              <m:t>𝑢</m:t>
                            </m:r>
                          </m:den>
                        </m:f>
                      </m:e>
                    </m:nary>
                  </m:oMath>
                </a14:m>
                <a:endParaRPr lang="en-US" sz="1200" dirty="0"/>
              </a:p>
            </p:txBody>
          </p:sp>
        </mc:Choice>
        <mc:Fallback>
          <p:sp>
            <p:nvSpPr>
              <p:cNvPr id="8" name="TextBox 7">
                <a:extLst>
                  <a:ext uri="{FF2B5EF4-FFF2-40B4-BE49-F238E27FC236}">
                    <a16:creationId xmlns:a16="http://schemas.microsoft.com/office/drawing/2014/main" id="{524282B3-6767-16F8-F2FD-12D89FDCD35D}"/>
                  </a:ext>
                </a:extLst>
              </p:cNvPr>
              <p:cNvSpPr txBox="1">
                <a:spLocks noRot="1" noChangeAspect="1" noMove="1" noResize="1" noEditPoints="1" noAdjustHandles="1" noChangeArrowheads="1" noChangeShapeType="1" noTextEdit="1"/>
              </p:cNvSpPr>
              <p:nvPr/>
            </p:nvSpPr>
            <p:spPr>
              <a:xfrm>
                <a:off x="812800" y="1138104"/>
                <a:ext cx="7658100" cy="381836"/>
              </a:xfrm>
              <a:prstGeom prst="rect">
                <a:avLst/>
              </a:prstGeom>
              <a:blipFill>
                <a:blip r:embed="rId3"/>
                <a:stretch>
                  <a:fillRect t="-54839" b="-967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4BFD69-94BB-78B4-26BF-F3D5C855BD10}"/>
              </a:ext>
            </a:extLst>
          </p:cNvPr>
          <p:cNvSpPr txBox="1"/>
          <p:nvPr/>
        </p:nvSpPr>
        <p:spPr>
          <a:xfrm>
            <a:off x="762001" y="1661324"/>
            <a:ext cx="7981949" cy="600164"/>
          </a:xfrm>
          <a:prstGeom prst="rect">
            <a:avLst/>
          </a:prstGeom>
          <a:noFill/>
        </p:spPr>
        <p:txBody>
          <a:bodyPr wrap="square" rtlCol="0">
            <a:spAutoFit/>
          </a:bodyPr>
          <a:lstStyle/>
          <a:p>
            <a:r>
              <a:rPr lang="en-US" sz="1100" dirty="0">
                <a:solidFill>
                  <a:srgbClr val="00B050"/>
                </a:solidFill>
              </a:rPr>
              <a:t>User-user CF: </a:t>
            </a:r>
            <a:r>
              <a:rPr lang="en-US" sz="1100" dirty="0"/>
              <a:t>Recommends items those are viewed by similar users.</a:t>
            </a:r>
          </a:p>
          <a:p>
            <a:r>
              <a:rPr lang="en-US" sz="1100" dirty="0">
                <a:solidFill>
                  <a:srgbClr val="00B050"/>
                </a:solidFill>
              </a:rPr>
              <a:t>Item Item CF: </a:t>
            </a:r>
            <a:r>
              <a:rPr lang="en-US" sz="1100" dirty="0"/>
              <a:t>Recommends similar items that user has interacted with.</a:t>
            </a:r>
          </a:p>
          <a:p>
            <a:r>
              <a:rPr lang="en-US" sz="1100" dirty="0">
                <a:solidFill>
                  <a:srgbClr val="00B050"/>
                </a:solidFill>
              </a:rPr>
              <a:t>SVD: </a:t>
            </a:r>
            <a:r>
              <a:rPr lang="en-US" sz="1100" dirty="0"/>
              <a:t>Popular matrix factorization technique that estimate the interaction between user and item</a:t>
            </a:r>
          </a:p>
        </p:txBody>
      </p:sp>
    </p:spTree>
    <p:extLst>
      <p:ext uri="{BB962C8B-B14F-4D97-AF65-F5344CB8AC3E}">
        <p14:creationId xmlns:p14="http://schemas.microsoft.com/office/powerpoint/2010/main" val="3058658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3392-9732-948F-5F05-1FCFB05E421D}"/>
              </a:ext>
            </a:extLst>
          </p:cNvPr>
          <p:cNvSpPr>
            <a:spLocks noGrp="1"/>
          </p:cNvSpPr>
          <p:nvPr>
            <p:ph type="title"/>
          </p:nvPr>
        </p:nvSpPr>
        <p:spPr>
          <a:xfrm>
            <a:off x="461246" y="291225"/>
            <a:ext cx="8229600" cy="496800"/>
          </a:xfrm>
        </p:spPr>
        <p:txBody>
          <a:bodyPr/>
          <a:lstStyle/>
          <a:p>
            <a:r>
              <a:rPr lang="en-US" dirty="0"/>
              <a:t>General Ecommerce Analytics Data Structure</a:t>
            </a:r>
          </a:p>
        </p:txBody>
      </p:sp>
      <p:sp>
        <p:nvSpPr>
          <p:cNvPr id="3" name="Google Shape;1614;p40">
            <a:extLst>
              <a:ext uri="{FF2B5EF4-FFF2-40B4-BE49-F238E27FC236}">
                <a16:creationId xmlns:a16="http://schemas.microsoft.com/office/drawing/2014/main" id="{6A968966-B140-6757-1651-17CF1534B20B}"/>
              </a:ext>
            </a:extLst>
          </p:cNvPr>
          <p:cNvSpPr/>
          <p:nvPr/>
        </p:nvSpPr>
        <p:spPr>
          <a:xfrm>
            <a:off x="3737798" y="1207050"/>
            <a:ext cx="1669500" cy="16695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615;p40">
            <a:extLst>
              <a:ext uri="{FF2B5EF4-FFF2-40B4-BE49-F238E27FC236}">
                <a16:creationId xmlns:a16="http://schemas.microsoft.com/office/drawing/2014/main" id="{BA616D4E-5011-A60F-88A8-7CA5C495A268}"/>
              </a:ext>
            </a:extLst>
          </p:cNvPr>
          <p:cNvSpPr/>
          <p:nvPr/>
        </p:nvSpPr>
        <p:spPr>
          <a:xfrm>
            <a:off x="2903102" y="2876550"/>
            <a:ext cx="1669500" cy="16695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616;p40">
            <a:extLst>
              <a:ext uri="{FF2B5EF4-FFF2-40B4-BE49-F238E27FC236}">
                <a16:creationId xmlns:a16="http://schemas.microsoft.com/office/drawing/2014/main" id="{61B33E94-72C7-8A08-9C9A-6E035D9654B7}"/>
              </a:ext>
            </a:extLst>
          </p:cNvPr>
          <p:cNvSpPr/>
          <p:nvPr/>
        </p:nvSpPr>
        <p:spPr>
          <a:xfrm>
            <a:off x="4571398" y="2876550"/>
            <a:ext cx="1669500" cy="1669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617;p40">
            <a:extLst>
              <a:ext uri="{FF2B5EF4-FFF2-40B4-BE49-F238E27FC236}">
                <a16:creationId xmlns:a16="http://schemas.microsoft.com/office/drawing/2014/main" id="{FA5E9472-705B-DA88-0479-3A51C34623DC}"/>
              </a:ext>
            </a:extLst>
          </p:cNvPr>
          <p:cNvSpPr/>
          <p:nvPr/>
        </p:nvSpPr>
        <p:spPr>
          <a:xfrm rot="10800000" flipH="1">
            <a:off x="3737798" y="2876550"/>
            <a:ext cx="1669500" cy="1669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3" name="Graphic 112" descr="Meeting with solid fill">
            <a:extLst>
              <a:ext uri="{FF2B5EF4-FFF2-40B4-BE49-F238E27FC236}">
                <a16:creationId xmlns:a16="http://schemas.microsoft.com/office/drawing/2014/main" id="{3AA51A48-7106-1E48-E3B3-C3C45C47DF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8645" y="3620416"/>
            <a:ext cx="508809" cy="508809"/>
          </a:xfrm>
          <a:prstGeom prst="rect">
            <a:avLst/>
          </a:prstGeom>
        </p:spPr>
      </p:pic>
      <p:pic>
        <p:nvPicPr>
          <p:cNvPr id="114" name="Graphic 113" descr="Shopping bag with solid fill">
            <a:extLst>
              <a:ext uri="{FF2B5EF4-FFF2-40B4-BE49-F238E27FC236}">
                <a16:creationId xmlns:a16="http://schemas.microsoft.com/office/drawing/2014/main" id="{13C57462-31CE-8F2D-936D-E89D83E9AC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118145" y="3620416"/>
            <a:ext cx="458195" cy="458195"/>
          </a:xfrm>
          <a:prstGeom prst="rect">
            <a:avLst/>
          </a:prstGeom>
        </p:spPr>
      </p:pic>
      <p:pic>
        <p:nvPicPr>
          <p:cNvPr id="115" name="Graphic 114" descr="Meeting with solid fill">
            <a:extLst>
              <a:ext uri="{FF2B5EF4-FFF2-40B4-BE49-F238E27FC236}">
                <a16:creationId xmlns:a16="http://schemas.microsoft.com/office/drawing/2014/main" id="{3D45F718-9BFF-55EB-3628-D8A44043B0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6939" y="2179172"/>
            <a:ext cx="397957" cy="397957"/>
          </a:xfrm>
          <a:prstGeom prst="rect">
            <a:avLst/>
          </a:prstGeom>
        </p:spPr>
      </p:pic>
      <p:pic>
        <p:nvPicPr>
          <p:cNvPr id="116" name="Graphic 115" descr="Shopping bag with solid fill">
            <a:extLst>
              <a:ext uri="{FF2B5EF4-FFF2-40B4-BE49-F238E27FC236}">
                <a16:creationId xmlns:a16="http://schemas.microsoft.com/office/drawing/2014/main" id="{E3D442C5-247A-13A8-7C27-B588C168A0F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615058" y="2179171"/>
            <a:ext cx="397957" cy="397957"/>
          </a:xfrm>
          <a:prstGeom prst="rect">
            <a:avLst/>
          </a:prstGeom>
        </p:spPr>
      </p:pic>
      <p:cxnSp>
        <p:nvCxnSpPr>
          <p:cNvPr id="117" name="Straight Arrow Connector 116">
            <a:extLst>
              <a:ext uri="{FF2B5EF4-FFF2-40B4-BE49-F238E27FC236}">
                <a16:creationId xmlns:a16="http://schemas.microsoft.com/office/drawing/2014/main" id="{2E3CE586-DE7C-FCDF-1989-D6AEA8F89DF1}"/>
              </a:ext>
            </a:extLst>
          </p:cNvPr>
          <p:cNvCxnSpPr/>
          <p:nvPr/>
        </p:nvCxnSpPr>
        <p:spPr>
          <a:xfrm>
            <a:off x="4474896" y="2305321"/>
            <a:ext cx="20230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8E205DD-FE45-3280-CFFB-52A617D28CCA}"/>
              </a:ext>
            </a:extLst>
          </p:cNvPr>
          <p:cNvCxnSpPr>
            <a:cxnSpLocks/>
          </p:cNvCxnSpPr>
          <p:nvPr/>
        </p:nvCxnSpPr>
        <p:spPr>
          <a:xfrm flipH="1">
            <a:off x="4468777" y="2469888"/>
            <a:ext cx="20032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9" name="Google Shape;1619;p40">
            <a:extLst>
              <a:ext uri="{FF2B5EF4-FFF2-40B4-BE49-F238E27FC236}">
                <a16:creationId xmlns:a16="http://schemas.microsoft.com/office/drawing/2014/main" id="{6B656B3D-2165-57ED-672C-F3B2BC6B7130}"/>
              </a:ext>
            </a:extLst>
          </p:cNvPr>
          <p:cNvSpPr txBox="1"/>
          <p:nvPr/>
        </p:nvSpPr>
        <p:spPr>
          <a:xfrm>
            <a:off x="194209" y="1199075"/>
            <a:ext cx="2330506" cy="224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2000" dirty="0">
                <a:solidFill>
                  <a:schemeClr val="dk2"/>
                </a:solidFill>
                <a:latin typeface="Fira Sans Extra Condensed Medium"/>
                <a:ea typeface="Fira Sans Extra Condensed Medium"/>
                <a:cs typeface="Fira Sans Extra Condensed Medium"/>
                <a:sym typeface="Fira Sans Extra Condensed Medium"/>
              </a:rPr>
              <a:t>User-Item Interaction</a:t>
            </a:r>
            <a:endParaRPr sz="2000" dirty="0">
              <a:solidFill>
                <a:schemeClr val="dk2"/>
              </a:solidFill>
              <a:latin typeface="Fira Sans Extra Condensed Medium"/>
              <a:ea typeface="Fira Sans Extra Condensed Medium"/>
              <a:cs typeface="Fira Sans Extra Condensed Medium"/>
              <a:sym typeface="Fira Sans Extra Condensed Medium"/>
            </a:endParaRPr>
          </a:p>
        </p:txBody>
      </p:sp>
      <p:sp>
        <p:nvSpPr>
          <p:cNvPr id="120" name="Google Shape;1673;p40">
            <a:extLst>
              <a:ext uri="{FF2B5EF4-FFF2-40B4-BE49-F238E27FC236}">
                <a16:creationId xmlns:a16="http://schemas.microsoft.com/office/drawing/2014/main" id="{E5778D69-7F3D-027B-AE05-645346D628A6}"/>
              </a:ext>
            </a:extLst>
          </p:cNvPr>
          <p:cNvSpPr txBox="1"/>
          <p:nvPr/>
        </p:nvSpPr>
        <p:spPr>
          <a:xfrm>
            <a:off x="194209" y="3049125"/>
            <a:ext cx="1952879" cy="2244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2000" dirty="0">
                <a:solidFill>
                  <a:schemeClr val="lt2"/>
                </a:solidFill>
                <a:latin typeface="Fira Sans Extra Condensed Medium"/>
                <a:ea typeface="Fira Sans Extra Condensed Medium"/>
                <a:cs typeface="Fira Sans Extra Condensed Medium"/>
                <a:sym typeface="Fira Sans Extra Condensed Medium"/>
              </a:rPr>
              <a:t>User Attributes</a:t>
            </a:r>
            <a:endParaRPr sz="2000" dirty="0">
              <a:solidFill>
                <a:schemeClr val="lt2"/>
              </a:solidFill>
              <a:latin typeface="Fira Sans Extra Condensed Medium"/>
              <a:ea typeface="Fira Sans Extra Condensed Medium"/>
              <a:cs typeface="Fira Sans Extra Condensed Medium"/>
              <a:sym typeface="Fira Sans Extra Condensed Medium"/>
            </a:endParaRPr>
          </a:p>
        </p:txBody>
      </p:sp>
      <p:sp>
        <p:nvSpPr>
          <p:cNvPr id="121" name="Google Shape;1696;p40">
            <a:extLst>
              <a:ext uri="{FF2B5EF4-FFF2-40B4-BE49-F238E27FC236}">
                <a16:creationId xmlns:a16="http://schemas.microsoft.com/office/drawing/2014/main" id="{EA9164E3-0AE1-ED36-B490-E0655F6C91B6}"/>
              </a:ext>
            </a:extLst>
          </p:cNvPr>
          <p:cNvSpPr txBox="1"/>
          <p:nvPr/>
        </p:nvSpPr>
        <p:spPr>
          <a:xfrm>
            <a:off x="6933346" y="3049125"/>
            <a:ext cx="1988404" cy="2244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Item Attributes</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2" name="Google Shape;1650;p40">
            <a:extLst>
              <a:ext uri="{FF2B5EF4-FFF2-40B4-BE49-F238E27FC236}">
                <a16:creationId xmlns:a16="http://schemas.microsoft.com/office/drawing/2014/main" id="{8D08B0DE-715A-CC9E-75DD-A05FC05AC0B2}"/>
              </a:ext>
            </a:extLst>
          </p:cNvPr>
          <p:cNvSpPr txBox="1"/>
          <p:nvPr/>
        </p:nvSpPr>
        <p:spPr>
          <a:xfrm>
            <a:off x="6766194" y="1192320"/>
            <a:ext cx="2377806" cy="2244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Derived Attributes</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3" name="Google Shape;1618;p40">
            <a:extLst>
              <a:ext uri="{FF2B5EF4-FFF2-40B4-BE49-F238E27FC236}">
                <a16:creationId xmlns:a16="http://schemas.microsoft.com/office/drawing/2014/main" id="{BC7D47A1-DAD9-38AD-FB4A-8F605F0855DF}"/>
              </a:ext>
            </a:extLst>
          </p:cNvPr>
          <p:cNvSpPr txBox="1"/>
          <p:nvPr/>
        </p:nvSpPr>
        <p:spPr>
          <a:xfrm>
            <a:off x="457187" y="1505119"/>
            <a:ext cx="2067527" cy="1193069"/>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US" sz="1200" dirty="0">
                <a:solidFill>
                  <a:srgbClr val="000000"/>
                </a:solidFill>
                <a:latin typeface="Roboto"/>
                <a:ea typeface="Roboto"/>
                <a:cs typeface="Roboto"/>
                <a:sym typeface="Roboto"/>
              </a:rPr>
              <a:t>Type of interactions user is having with an item: impressions, clicks, views, rating, review, purchases, along with their timestamp.</a:t>
            </a:r>
            <a:endParaRPr sz="1200" dirty="0">
              <a:solidFill>
                <a:srgbClr val="000000"/>
              </a:solidFill>
              <a:latin typeface="Roboto"/>
              <a:ea typeface="Roboto"/>
              <a:cs typeface="Roboto"/>
              <a:sym typeface="Roboto"/>
            </a:endParaRPr>
          </a:p>
        </p:txBody>
      </p:sp>
      <p:sp>
        <p:nvSpPr>
          <p:cNvPr id="124" name="Google Shape;1618;p40">
            <a:extLst>
              <a:ext uri="{FF2B5EF4-FFF2-40B4-BE49-F238E27FC236}">
                <a16:creationId xmlns:a16="http://schemas.microsoft.com/office/drawing/2014/main" id="{86931824-91E5-81C4-7FE1-F9B238142685}"/>
              </a:ext>
            </a:extLst>
          </p:cNvPr>
          <p:cNvSpPr txBox="1"/>
          <p:nvPr/>
        </p:nvSpPr>
        <p:spPr>
          <a:xfrm>
            <a:off x="491931" y="3123491"/>
            <a:ext cx="2067527" cy="1193069"/>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US" sz="1200" dirty="0">
                <a:solidFill>
                  <a:srgbClr val="000000"/>
                </a:solidFill>
                <a:latin typeface="Roboto"/>
                <a:ea typeface="Roboto"/>
                <a:cs typeface="Roboto"/>
                <a:sym typeface="Roboto"/>
              </a:rPr>
              <a:t>User demographics, age, gender, location, behavioral pattern, search history.</a:t>
            </a:r>
            <a:endParaRPr sz="1200" dirty="0">
              <a:solidFill>
                <a:srgbClr val="000000"/>
              </a:solidFill>
              <a:latin typeface="Roboto"/>
              <a:ea typeface="Roboto"/>
              <a:cs typeface="Roboto"/>
              <a:sym typeface="Roboto"/>
            </a:endParaRPr>
          </a:p>
        </p:txBody>
      </p:sp>
      <p:sp>
        <p:nvSpPr>
          <p:cNvPr id="125" name="Google Shape;1618;p40">
            <a:extLst>
              <a:ext uri="{FF2B5EF4-FFF2-40B4-BE49-F238E27FC236}">
                <a16:creationId xmlns:a16="http://schemas.microsoft.com/office/drawing/2014/main" id="{B67C1719-051E-1D9B-FA24-970A031FC8EE}"/>
              </a:ext>
            </a:extLst>
          </p:cNvPr>
          <p:cNvSpPr txBox="1"/>
          <p:nvPr/>
        </p:nvSpPr>
        <p:spPr>
          <a:xfrm>
            <a:off x="6619261" y="3161325"/>
            <a:ext cx="2067527" cy="1193069"/>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US" sz="1200" dirty="0">
                <a:solidFill>
                  <a:srgbClr val="000000"/>
                </a:solidFill>
                <a:latin typeface="Roboto"/>
                <a:ea typeface="Roboto"/>
                <a:cs typeface="Roboto"/>
                <a:sym typeface="Roboto"/>
              </a:rPr>
              <a:t>Item price, tags, title, description, quantity, category, rating, availability, visual features, material etc.</a:t>
            </a:r>
            <a:endParaRPr sz="1200" dirty="0">
              <a:solidFill>
                <a:srgbClr val="000000"/>
              </a:solidFill>
              <a:latin typeface="Roboto"/>
              <a:ea typeface="Roboto"/>
              <a:cs typeface="Roboto"/>
              <a:sym typeface="Roboto"/>
            </a:endParaRPr>
          </a:p>
        </p:txBody>
      </p:sp>
      <p:sp>
        <p:nvSpPr>
          <p:cNvPr id="126" name="Google Shape;1618;p40">
            <a:extLst>
              <a:ext uri="{FF2B5EF4-FFF2-40B4-BE49-F238E27FC236}">
                <a16:creationId xmlns:a16="http://schemas.microsoft.com/office/drawing/2014/main" id="{B6C305FE-C2C2-2351-4CA6-17DE47F21176}"/>
              </a:ext>
            </a:extLst>
          </p:cNvPr>
          <p:cNvSpPr txBox="1"/>
          <p:nvPr/>
        </p:nvSpPr>
        <p:spPr>
          <a:xfrm>
            <a:off x="6612852" y="1359223"/>
            <a:ext cx="2067527" cy="1193069"/>
          </a:xfrm>
          <a:prstGeom prst="rect">
            <a:avLst/>
          </a:prstGeom>
          <a:no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US" sz="1200" dirty="0">
                <a:latin typeface="Roboto"/>
                <a:ea typeface="Roboto"/>
                <a:cs typeface="Roboto"/>
                <a:sym typeface="Roboto"/>
              </a:rPr>
              <a:t>Historical interactions features, like number of visits, views, average ratings, time spent, frequency of interaction.</a:t>
            </a:r>
            <a:endParaRPr sz="1200" dirty="0">
              <a:solidFill>
                <a:srgbClr val="000000"/>
              </a:solidFill>
              <a:latin typeface="Roboto"/>
              <a:ea typeface="Roboto"/>
              <a:cs typeface="Roboto"/>
              <a:sym typeface="Roboto"/>
            </a:endParaRPr>
          </a:p>
        </p:txBody>
      </p:sp>
      <p:pic>
        <p:nvPicPr>
          <p:cNvPr id="128" name="Graphic 127" descr="Folder Search with solid fill">
            <a:extLst>
              <a:ext uri="{FF2B5EF4-FFF2-40B4-BE49-F238E27FC236}">
                <a16:creationId xmlns:a16="http://schemas.microsoft.com/office/drawing/2014/main" id="{E6709534-28BE-E885-5B29-EEF39487C1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3312" y="3082208"/>
            <a:ext cx="675651" cy="675651"/>
          </a:xfrm>
          <a:prstGeom prst="rect">
            <a:avLst/>
          </a:prstGeom>
        </p:spPr>
      </p:pic>
    </p:spTree>
    <p:extLst>
      <p:ext uri="{BB962C8B-B14F-4D97-AF65-F5344CB8AC3E}">
        <p14:creationId xmlns:p14="http://schemas.microsoft.com/office/powerpoint/2010/main" val="3258545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2" name="Oval 1">
            <a:extLst>
              <a:ext uri="{FF2B5EF4-FFF2-40B4-BE49-F238E27FC236}">
                <a16:creationId xmlns:a16="http://schemas.microsoft.com/office/drawing/2014/main" id="{80FCEE84-23ED-86E9-296E-B852B2D8D2E7}"/>
              </a:ext>
            </a:extLst>
          </p:cNvPr>
          <p:cNvSpPr/>
          <p:nvPr/>
        </p:nvSpPr>
        <p:spPr>
          <a:xfrm>
            <a:off x="1454150" y="1117600"/>
            <a:ext cx="2451100" cy="2495550"/>
          </a:xfrm>
          <a:prstGeom prst="ellipse">
            <a:avLst/>
          </a:prstGeom>
          <a:solidFill>
            <a:srgbClr val="04A68F"/>
          </a:solidFill>
          <a:ln>
            <a:solidFill>
              <a:srgbClr val="04A6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Questions with solid fill">
            <a:extLst>
              <a:ext uri="{FF2B5EF4-FFF2-40B4-BE49-F238E27FC236}">
                <a16:creationId xmlns:a16="http://schemas.microsoft.com/office/drawing/2014/main" id="{AB6EEDD4-3BE0-1F92-1549-D980D0B97F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010" y="1657349"/>
            <a:ext cx="1427747" cy="1427747"/>
          </a:xfrm>
          <a:prstGeom prst="rect">
            <a:avLst/>
          </a:prstGeom>
        </p:spPr>
      </p:pic>
      <p:sp>
        <p:nvSpPr>
          <p:cNvPr id="5" name="TextBox 4">
            <a:extLst>
              <a:ext uri="{FF2B5EF4-FFF2-40B4-BE49-F238E27FC236}">
                <a16:creationId xmlns:a16="http://schemas.microsoft.com/office/drawing/2014/main" id="{94BF4195-E04E-3878-C0A9-5028A28D909F}"/>
              </a:ext>
            </a:extLst>
          </p:cNvPr>
          <p:cNvSpPr txBox="1"/>
          <p:nvPr/>
        </p:nvSpPr>
        <p:spPr>
          <a:xfrm>
            <a:off x="4222750" y="1898650"/>
            <a:ext cx="4121150" cy="646331"/>
          </a:xfrm>
          <a:prstGeom prst="rect">
            <a:avLst/>
          </a:prstGeom>
          <a:noFill/>
        </p:spPr>
        <p:txBody>
          <a:bodyPr wrap="square" rtlCol="0">
            <a:spAutoFit/>
          </a:bodyPr>
          <a:lstStyle/>
          <a:p>
            <a:r>
              <a:rPr lang="en-US" sz="3600" b="1" dirty="0"/>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2">
            <a:extLst>
              <a:ext uri="{FF2B5EF4-FFF2-40B4-BE49-F238E27FC236}">
                <a16:creationId xmlns:a16="http://schemas.microsoft.com/office/drawing/2014/main" id="{D68BD67F-239B-7557-47FC-566176F54CDD}"/>
              </a:ext>
            </a:extLst>
          </p:cNvPr>
          <p:cNvSpPr/>
          <p:nvPr/>
        </p:nvSpPr>
        <p:spPr>
          <a:xfrm rot="10800000">
            <a:off x="1967164" y="1394697"/>
            <a:ext cx="2689058"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Pentagon 4">
            <a:extLst>
              <a:ext uri="{FF2B5EF4-FFF2-40B4-BE49-F238E27FC236}">
                <a16:creationId xmlns:a16="http://schemas.microsoft.com/office/drawing/2014/main" id="{AC2BAE07-E72C-07CD-FD6C-6B4E1C019B72}"/>
              </a:ext>
            </a:extLst>
          </p:cNvPr>
          <p:cNvSpPr/>
          <p:nvPr/>
        </p:nvSpPr>
        <p:spPr>
          <a:xfrm rot="10800000">
            <a:off x="1976938" y="2036286"/>
            <a:ext cx="2995112"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Pentagon 6">
            <a:extLst>
              <a:ext uri="{FF2B5EF4-FFF2-40B4-BE49-F238E27FC236}">
                <a16:creationId xmlns:a16="http://schemas.microsoft.com/office/drawing/2014/main" id="{22615279-A477-725D-8E12-356E44ADCF4B}"/>
              </a:ext>
            </a:extLst>
          </p:cNvPr>
          <p:cNvSpPr/>
          <p:nvPr/>
        </p:nvSpPr>
        <p:spPr>
          <a:xfrm rot="10800000">
            <a:off x="1935580" y="2663771"/>
            <a:ext cx="3465095"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Pentagon 8">
            <a:extLst>
              <a:ext uri="{FF2B5EF4-FFF2-40B4-BE49-F238E27FC236}">
                <a16:creationId xmlns:a16="http://schemas.microsoft.com/office/drawing/2014/main" id="{9B347B16-9068-022B-3391-52A9E4E1B632}"/>
              </a:ext>
            </a:extLst>
          </p:cNvPr>
          <p:cNvSpPr/>
          <p:nvPr/>
        </p:nvSpPr>
        <p:spPr>
          <a:xfrm rot="10800000">
            <a:off x="1967162" y="3288111"/>
            <a:ext cx="3714751"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Pentagon 10">
            <a:extLst>
              <a:ext uri="{FF2B5EF4-FFF2-40B4-BE49-F238E27FC236}">
                <a16:creationId xmlns:a16="http://schemas.microsoft.com/office/drawing/2014/main" id="{D891602E-7165-0282-5833-8187F7BAAD1A}"/>
              </a:ext>
            </a:extLst>
          </p:cNvPr>
          <p:cNvSpPr/>
          <p:nvPr/>
        </p:nvSpPr>
        <p:spPr>
          <a:xfrm rot="10800000">
            <a:off x="1967163" y="3878510"/>
            <a:ext cx="4006517"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TextBox 11">
            <a:extLst>
              <a:ext uri="{FF2B5EF4-FFF2-40B4-BE49-F238E27FC236}">
                <a16:creationId xmlns:a16="http://schemas.microsoft.com/office/drawing/2014/main" id="{C554AD80-7024-4F1B-6A19-AC8502133F57}"/>
              </a:ext>
            </a:extLst>
          </p:cNvPr>
          <p:cNvSpPr txBox="1"/>
          <p:nvPr/>
        </p:nvSpPr>
        <p:spPr>
          <a:xfrm>
            <a:off x="2219827" y="3878510"/>
            <a:ext cx="3450056"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5. Completes Transaction</a:t>
            </a:r>
          </a:p>
        </p:txBody>
      </p:sp>
      <p:graphicFrame>
        <p:nvGraphicFramePr>
          <p:cNvPr id="2" name="Diagram 1">
            <a:extLst>
              <a:ext uri="{FF2B5EF4-FFF2-40B4-BE49-F238E27FC236}">
                <a16:creationId xmlns:a16="http://schemas.microsoft.com/office/drawing/2014/main" id="{8CE6566F-C004-31C0-E5F2-7F2400B72D50}"/>
              </a:ext>
            </a:extLst>
          </p:cNvPr>
          <p:cNvGraphicFramePr/>
          <p:nvPr>
            <p:extLst>
              <p:ext uri="{D42A27DB-BD31-4B8C-83A1-F6EECF244321}">
                <p14:modId xmlns:p14="http://schemas.microsoft.com/office/powerpoint/2010/main" val="324238317"/>
              </p:ext>
            </p:extLst>
          </p:nvPr>
        </p:nvGraphicFramePr>
        <p:xfrm>
          <a:off x="4241131" y="1182103"/>
          <a:ext cx="3465095" cy="314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C72650FF-8C7E-4378-792E-5649DEDA0EEC}"/>
              </a:ext>
            </a:extLst>
          </p:cNvPr>
          <p:cNvSpPr txBox="1"/>
          <p:nvPr/>
        </p:nvSpPr>
        <p:spPr>
          <a:xfrm>
            <a:off x="2219826" y="1397959"/>
            <a:ext cx="1958140"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1. Visits Store</a:t>
            </a:r>
          </a:p>
        </p:txBody>
      </p:sp>
      <p:sp>
        <p:nvSpPr>
          <p:cNvPr id="6" name="TextBox 5">
            <a:extLst>
              <a:ext uri="{FF2B5EF4-FFF2-40B4-BE49-F238E27FC236}">
                <a16:creationId xmlns:a16="http://schemas.microsoft.com/office/drawing/2014/main" id="{4AFCF422-A884-69D9-395E-EC72444BDD43}"/>
              </a:ext>
            </a:extLst>
          </p:cNvPr>
          <p:cNvSpPr txBox="1"/>
          <p:nvPr/>
        </p:nvSpPr>
        <p:spPr>
          <a:xfrm>
            <a:off x="2251409" y="2057819"/>
            <a:ext cx="1958140"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2. Views Items</a:t>
            </a:r>
          </a:p>
        </p:txBody>
      </p:sp>
      <p:sp>
        <p:nvSpPr>
          <p:cNvPr id="8" name="TextBox 7">
            <a:extLst>
              <a:ext uri="{FF2B5EF4-FFF2-40B4-BE49-F238E27FC236}">
                <a16:creationId xmlns:a16="http://schemas.microsoft.com/office/drawing/2014/main" id="{A433CF40-BE12-4E8E-AE6A-F91FBC6B91E6}"/>
              </a:ext>
            </a:extLst>
          </p:cNvPr>
          <p:cNvSpPr txBox="1"/>
          <p:nvPr/>
        </p:nvSpPr>
        <p:spPr>
          <a:xfrm>
            <a:off x="2219826" y="2672383"/>
            <a:ext cx="1958140"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3. Adds to cart</a:t>
            </a:r>
          </a:p>
        </p:txBody>
      </p:sp>
      <p:sp>
        <p:nvSpPr>
          <p:cNvPr id="10" name="TextBox 9">
            <a:extLst>
              <a:ext uri="{FF2B5EF4-FFF2-40B4-BE49-F238E27FC236}">
                <a16:creationId xmlns:a16="http://schemas.microsoft.com/office/drawing/2014/main" id="{1F18AAD0-504B-F715-4E8F-9E35EEC3A15F}"/>
              </a:ext>
            </a:extLst>
          </p:cNvPr>
          <p:cNvSpPr txBox="1"/>
          <p:nvPr/>
        </p:nvSpPr>
        <p:spPr>
          <a:xfrm>
            <a:off x="2216818" y="3288111"/>
            <a:ext cx="2439404"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4. Initiates Checkout</a:t>
            </a:r>
          </a:p>
        </p:txBody>
      </p:sp>
      <p:sp>
        <p:nvSpPr>
          <p:cNvPr id="13" name="Title 1">
            <a:extLst>
              <a:ext uri="{FF2B5EF4-FFF2-40B4-BE49-F238E27FC236}">
                <a16:creationId xmlns:a16="http://schemas.microsoft.com/office/drawing/2014/main" id="{68F46FAF-80AE-C971-A896-7E491ED86FCA}"/>
              </a:ext>
            </a:extLst>
          </p:cNvPr>
          <p:cNvSpPr txBox="1">
            <a:spLocks/>
          </p:cNvSpPr>
          <p:nvPr/>
        </p:nvSpPr>
        <p:spPr>
          <a:xfrm>
            <a:off x="607028" y="312811"/>
            <a:ext cx="8227457"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 sz="2500" b="1" dirty="0">
                <a:latin typeface="Fira Sans" panose="020B0503050000020004" pitchFamily="34" charset="0"/>
                <a:ea typeface="Fira Sans Extra Condensed Medium"/>
                <a:cs typeface="Fira Sans Extra Condensed Medium"/>
                <a:sym typeface="Fira Sans Extra Condensed Medium"/>
              </a:rPr>
              <a:t>Ecommerce</a:t>
            </a:r>
            <a:r>
              <a:rPr lang="en" sz="2600" b="1" dirty="0">
                <a:latin typeface="Fira Sans" panose="020B0503050000020004" pitchFamily="34" charset="0"/>
                <a:ea typeface="Fira Sans Extra Condensed Medium"/>
                <a:cs typeface="Fira Sans Extra Condensed Medium"/>
                <a:sym typeface="Fira Sans Extra Condensed Medium"/>
              </a:rPr>
              <a:t> Sales Funnel</a:t>
            </a:r>
            <a:endParaRPr lang="en-US" sz="2600" b="1" dirty="0">
              <a:latin typeface="Fira Sans" panose="020B0503050000020004" pitchFamily="34" charset="0"/>
              <a:ea typeface="ADLaM Display" panose="02010000000000000000" pitchFamily="2" charset="77"/>
              <a:cs typeface="ADLaM Display" panose="02010000000000000000" pitchFamily="2" charset="77"/>
            </a:endParaRPr>
          </a:p>
        </p:txBody>
      </p:sp>
      <p:pic>
        <p:nvPicPr>
          <p:cNvPr id="19" name="Graphic 18" descr="Group of people outline">
            <a:extLst>
              <a:ext uri="{FF2B5EF4-FFF2-40B4-BE49-F238E27FC236}">
                <a16:creationId xmlns:a16="http://schemas.microsoft.com/office/drawing/2014/main" id="{820DDE31-4965-0820-1FC8-2E0E5B579E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096" y="1191085"/>
            <a:ext cx="654458" cy="654458"/>
          </a:xfrm>
          <a:prstGeom prst="rect">
            <a:avLst/>
          </a:prstGeom>
        </p:spPr>
      </p:pic>
      <p:pic>
        <p:nvPicPr>
          <p:cNvPr id="21" name="Graphic 20" descr="Group of people outline">
            <a:extLst>
              <a:ext uri="{FF2B5EF4-FFF2-40B4-BE49-F238E27FC236}">
                <a16:creationId xmlns:a16="http://schemas.microsoft.com/office/drawing/2014/main" id="{39744C46-3453-DDE1-8812-1679163B6A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0227" y="1191085"/>
            <a:ext cx="654458" cy="654458"/>
          </a:xfrm>
          <a:prstGeom prst="rect">
            <a:avLst/>
          </a:prstGeom>
        </p:spPr>
      </p:pic>
      <p:pic>
        <p:nvPicPr>
          <p:cNvPr id="22" name="Graphic 21" descr="Group of people outline">
            <a:extLst>
              <a:ext uri="{FF2B5EF4-FFF2-40B4-BE49-F238E27FC236}">
                <a16:creationId xmlns:a16="http://schemas.microsoft.com/office/drawing/2014/main" id="{2738B25D-AF8B-6DE0-35C3-E454BEDC66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5356" y="1818424"/>
            <a:ext cx="654458" cy="654458"/>
          </a:xfrm>
          <a:prstGeom prst="rect">
            <a:avLst/>
          </a:prstGeom>
        </p:spPr>
      </p:pic>
      <p:pic>
        <p:nvPicPr>
          <p:cNvPr id="24" name="Graphic 23" descr="Group of people outline">
            <a:extLst>
              <a:ext uri="{FF2B5EF4-FFF2-40B4-BE49-F238E27FC236}">
                <a16:creationId xmlns:a16="http://schemas.microsoft.com/office/drawing/2014/main" id="{57E8F6D4-4D0B-57CC-3984-395A3C24E5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7966" y="1182103"/>
            <a:ext cx="654458" cy="654458"/>
          </a:xfrm>
          <a:prstGeom prst="rect">
            <a:avLst/>
          </a:prstGeom>
        </p:spPr>
      </p:pic>
      <p:pic>
        <p:nvPicPr>
          <p:cNvPr id="25" name="Graphic 24" descr="Group of people outline">
            <a:extLst>
              <a:ext uri="{FF2B5EF4-FFF2-40B4-BE49-F238E27FC236}">
                <a16:creationId xmlns:a16="http://schemas.microsoft.com/office/drawing/2014/main" id="{3F28978E-DA34-A6E4-98C0-EE44BE4732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5708" y="1818424"/>
            <a:ext cx="654458" cy="654458"/>
          </a:xfrm>
          <a:prstGeom prst="rect">
            <a:avLst/>
          </a:prstGeom>
        </p:spPr>
      </p:pic>
      <p:pic>
        <p:nvPicPr>
          <p:cNvPr id="28" name="Graphic 27" descr="Group of women outline">
            <a:extLst>
              <a:ext uri="{FF2B5EF4-FFF2-40B4-BE49-F238E27FC236}">
                <a16:creationId xmlns:a16="http://schemas.microsoft.com/office/drawing/2014/main" id="{A980C045-F986-C225-3EC6-AE6F02DB4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68364" y="2581222"/>
            <a:ext cx="342899" cy="342899"/>
          </a:xfrm>
          <a:prstGeom prst="rect">
            <a:avLst/>
          </a:prstGeom>
        </p:spPr>
      </p:pic>
      <p:pic>
        <p:nvPicPr>
          <p:cNvPr id="30" name="Graphic 29" descr="Woman outline">
            <a:extLst>
              <a:ext uri="{FF2B5EF4-FFF2-40B4-BE49-F238E27FC236}">
                <a16:creationId xmlns:a16="http://schemas.microsoft.com/office/drawing/2014/main" id="{87DC2F69-DA55-2B34-F2D6-E02805A244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86424" y="3222111"/>
            <a:ext cx="352676" cy="352676"/>
          </a:xfrm>
          <a:prstGeom prst="rect">
            <a:avLst/>
          </a:prstGeom>
        </p:spPr>
      </p:pic>
      <p:pic>
        <p:nvPicPr>
          <p:cNvPr id="31" name="Graphic 30" descr="Woman outline">
            <a:extLst>
              <a:ext uri="{FF2B5EF4-FFF2-40B4-BE49-F238E27FC236}">
                <a16:creationId xmlns:a16="http://schemas.microsoft.com/office/drawing/2014/main" id="{D8DE08E5-20DB-F390-38BB-ADD2A33C90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44313" y="3222111"/>
            <a:ext cx="352676" cy="352676"/>
          </a:xfrm>
          <a:prstGeom prst="rect">
            <a:avLst/>
          </a:prstGeom>
        </p:spPr>
      </p:pic>
      <p:pic>
        <p:nvPicPr>
          <p:cNvPr id="32" name="Graphic 31" descr="Woman outline">
            <a:extLst>
              <a:ext uri="{FF2B5EF4-FFF2-40B4-BE49-F238E27FC236}">
                <a16:creationId xmlns:a16="http://schemas.microsoft.com/office/drawing/2014/main" id="{87B61DFF-F6CD-6B78-5EDB-F7BB4A94E3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97341" y="3782750"/>
            <a:ext cx="352676" cy="352676"/>
          </a:xfrm>
          <a:prstGeom prst="rect">
            <a:avLst/>
          </a:prstGeom>
        </p:spPr>
      </p:pic>
    </p:spTree>
    <p:extLst>
      <p:ext uri="{BB962C8B-B14F-4D97-AF65-F5344CB8AC3E}">
        <p14:creationId xmlns:p14="http://schemas.microsoft.com/office/powerpoint/2010/main" val="1693441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E8908-FCF5-1934-69E8-A1A460EE3F41}"/>
            </a:ext>
          </a:extLst>
        </p:cNvPr>
        <p:cNvGrpSpPr/>
        <p:nvPr/>
      </p:nvGrpSpPr>
      <p:grpSpPr>
        <a:xfrm>
          <a:off x="0" y="0"/>
          <a:ext cx="0" cy="0"/>
          <a:chOff x="0" y="0"/>
          <a:chExt cx="0" cy="0"/>
        </a:xfrm>
      </p:grpSpPr>
      <p:sp>
        <p:nvSpPr>
          <p:cNvPr id="3" name="Pentagon 2">
            <a:extLst>
              <a:ext uri="{FF2B5EF4-FFF2-40B4-BE49-F238E27FC236}">
                <a16:creationId xmlns:a16="http://schemas.microsoft.com/office/drawing/2014/main" id="{687E6DB7-9BDE-F96F-3EAC-96028E901F7A}"/>
              </a:ext>
            </a:extLst>
          </p:cNvPr>
          <p:cNvSpPr/>
          <p:nvPr/>
        </p:nvSpPr>
        <p:spPr>
          <a:xfrm rot="10800000">
            <a:off x="1967164" y="1394697"/>
            <a:ext cx="2689058" cy="363474"/>
          </a:xfrm>
          <a:prstGeom prst="homePlate">
            <a:avLst/>
          </a:prstGeom>
          <a:solidFill>
            <a:schemeClr val="l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Pentagon 4">
            <a:extLst>
              <a:ext uri="{FF2B5EF4-FFF2-40B4-BE49-F238E27FC236}">
                <a16:creationId xmlns:a16="http://schemas.microsoft.com/office/drawing/2014/main" id="{B12C1B32-BB5C-41F8-F075-5C44CEC025BF}"/>
              </a:ext>
            </a:extLst>
          </p:cNvPr>
          <p:cNvSpPr/>
          <p:nvPr/>
        </p:nvSpPr>
        <p:spPr>
          <a:xfrm rot="10800000">
            <a:off x="1976938" y="2036286"/>
            <a:ext cx="2995112"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7" name="Pentagon 6">
            <a:extLst>
              <a:ext uri="{FF2B5EF4-FFF2-40B4-BE49-F238E27FC236}">
                <a16:creationId xmlns:a16="http://schemas.microsoft.com/office/drawing/2014/main" id="{AE9B3357-2C8D-D007-8803-A808E3D40525}"/>
              </a:ext>
            </a:extLst>
          </p:cNvPr>
          <p:cNvSpPr/>
          <p:nvPr/>
        </p:nvSpPr>
        <p:spPr>
          <a:xfrm rot="10800000">
            <a:off x="1935580" y="2663771"/>
            <a:ext cx="3465095"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9" name="Pentagon 8">
            <a:extLst>
              <a:ext uri="{FF2B5EF4-FFF2-40B4-BE49-F238E27FC236}">
                <a16:creationId xmlns:a16="http://schemas.microsoft.com/office/drawing/2014/main" id="{B9B0374A-5872-D87B-181D-EA50D12350CC}"/>
              </a:ext>
            </a:extLst>
          </p:cNvPr>
          <p:cNvSpPr/>
          <p:nvPr/>
        </p:nvSpPr>
        <p:spPr>
          <a:xfrm rot="10800000">
            <a:off x="1967162" y="3288111"/>
            <a:ext cx="3714751" cy="363474"/>
          </a:xfrm>
          <a:prstGeom prst="homePlat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1" name="Pentagon 10">
            <a:extLst>
              <a:ext uri="{FF2B5EF4-FFF2-40B4-BE49-F238E27FC236}">
                <a16:creationId xmlns:a16="http://schemas.microsoft.com/office/drawing/2014/main" id="{663F9A8E-532B-C111-6AB0-C42272DCF20F}"/>
              </a:ext>
            </a:extLst>
          </p:cNvPr>
          <p:cNvSpPr/>
          <p:nvPr/>
        </p:nvSpPr>
        <p:spPr>
          <a:xfrm rot="10800000">
            <a:off x="1967163" y="3878510"/>
            <a:ext cx="4006517" cy="363474"/>
          </a:xfrm>
          <a:prstGeom prst="homePlate">
            <a:avLst/>
          </a:prstGeom>
          <a:gradFill>
            <a:gsLst>
              <a:gs pos="0">
                <a:schemeClr val="bg2">
                  <a:lumMod val="50000"/>
                </a:schemeClr>
              </a:gs>
              <a:gs pos="100000">
                <a:schemeClr val="bg2">
                  <a:shade val="98000"/>
                  <a:satMod val="120000"/>
                  <a:lumMod val="98000"/>
                </a:schemeClr>
              </a:gs>
            </a:gsLst>
            <a:path path="circle">
              <a:fillToRect l="50000" t="50000" r="100000" b="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 name="TextBox 11">
            <a:extLst>
              <a:ext uri="{FF2B5EF4-FFF2-40B4-BE49-F238E27FC236}">
                <a16:creationId xmlns:a16="http://schemas.microsoft.com/office/drawing/2014/main" id="{1FA21D9F-AFFD-6DDF-74AC-06D22F31898D}"/>
              </a:ext>
            </a:extLst>
          </p:cNvPr>
          <p:cNvSpPr txBox="1"/>
          <p:nvPr/>
        </p:nvSpPr>
        <p:spPr>
          <a:xfrm>
            <a:off x="2219827" y="3878510"/>
            <a:ext cx="3450056"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5. Completes Transaction</a:t>
            </a:r>
          </a:p>
        </p:txBody>
      </p:sp>
      <p:graphicFrame>
        <p:nvGraphicFramePr>
          <p:cNvPr id="2" name="Diagram 1">
            <a:extLst>
              <a:ext uri="{FF2B5EF4-FFF2-40B4-BE49-F238E27FC236}">
                <a16:creationId xmlns:a16="http://schemas.microsoft.com/office/drawing/2014/main" id="{7A750BB9-B018-972E-880C-E1BEBCB8E297}"/>
              </a:ext>
            </a:extLst>
          </p:cNvPr>
          <p:cNvGraphicFramePr/>
          <p:nvPr>
            <p:extLst>
              <p:ext uri="{D42A27DB-BD31-4B8C-83A1-F6EECF244321}">
                <p14:modId xmlns:p14="http://schemas.microsoft.com/office/powerpoint/2010/main" val="2329031036"/>
              </p:ext>
            </p:extLst>
          </p:nvPr>
        </p:nvGraphicFramePr>
        <p:xfrm>
          <a:off x="4241131" y="1182103"/>
          <a:ext cx="3465095" cy="3141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F04575C-FFD5-D9DF-3708-C399795E7F3E}"/>
              </a:ext>
            </a:extLst>
          </p:cNvPr>
          <p:cNvSpPr txBox="1"/>
          <p:nvPr/>
        </p:nvSpPr>
        <p:spPr>
          <a:xfrm>
            <a:off x="2219827" y="1397959"/>
            <a:ext cx="2127119" cy="369332"/>
          </a:xfrm>
          <a:prstGeom prst="rect">
            <a:avLst/>
          </a:prstGeom>
          <a:noFill/>
        </p:spPr>
        <p:txBody>
          <a:bodyPr wrap="square" rtlCol="0">
            <a:spAutoFit/>
          </a:bodyPr>
          <a:lstStyle/>
          <a:p>
            <a:r>
              <a:rPr lang="en-US" sz="1800" dirty="0">
                <a:solidFill>
                  <a:schemeClr val="accent1">
                    <a:alpha val="13640"/>
                  </a:schemeClr>
                </a:solidFill>
                <a:latin typeface="ADLaM Display" panose="020F0502020204030204" pitchFamily="34" charset="0"/>
                <a:cs typeface="ADLaM Display" panose="020F0502020204030204" pitchFamily="34" charset="0"/>
              </a:rPr>
              <a:t>1. Visits Store</a:t>
            </a:r>
          </a:p>
        </p:txBody>
      </p:sp>
      <p:sp>
        <p:nvSpPr>
          <p:cNvPr id="6" name="TextBox 5">
            <a:extLst>
              <a:ext uri="{FF2B5EF4-FFF2-40B4-BE49-F238E27FC236}">
                <a16:creationId xmlns:a16="http://schemas.microsoft.com/office/drawing/2014/main" id="{5DC8657C-496B-2019-87EE-E9F24F45AA92}"/>
              </a:ext>
            </a:extLst>
          </p:cNvPr>
          <p:cNvSpPr txBox="1"/>
          <p:nvPr/>
        </p:nvSpPr>
        <p:spPr>
          <a:xfrm>
            <a:off x="2251409" y="2057819"/>
            <a:ext cx="1958140"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2. Views Items</a:t>
            </a:r>
          </a:p>
        </p:txBody>
      </p:sp>
      <p:sp>
        <p:nvSpPr>
          <p:cNvPr id="8" name="TextBox 7">
            <a:extLst>
              <a:ext uri="{FF2B5EF4-FFF2-40B4-BE49-F238E27FC236}">
                <a16:creationId xmlns:a16="http://schemas.microsoft.com/office/drawing/2014/main" id="{3639E4F7-387D-8308-C4FC-7793D2511DD3}"/>
              </a:ext>
            </a:extLst>
          </p:cNvPr>
          <p:cNvSpPr txBox="1"/>
          <p:nvPr/>
        </p:nvSpPr>
        <p:spPr>
          <a:xfrm>
            <a:off x="2219826" y="2672383"/>
            <a:ext cx="1958140" cy="369332"/>
          </a:xfrm>
          <a:prstGeom prst="rect">
            <a:avLst/>
          </a:prstGeom>
          <a:noFill/>
        </p:spPr>
        <p:txBody>
          <a:bodyPr wrap="square" rtlCol="0">
            <a:spAutoFit/>
          </a:bodyPr>
          <a:lstStyle/>
          <a:p>
            <a:r>
              <a:rPr lang="en-US" sz="1800" dirty="0">
                <a:solidFill>
                  <a:schemeClr val="accent1"/>
                </a:solidFill>
                <a:latin typeface="ADLaM Display" panose="020F0502020204030204" pitchFamily="34" charset="0"/>
                <a:cs typeface="ADLaM Display" panose="020F0502020204030204" pitchFamily="34" charset="0"/>
              </a:rPr>
              <a:t>3. Adds to cart</a:t>
            </a:r>
          </a:p>
        </p:txBody>
      </p:sp>
      <p:sp>
        <p:nvSpPr>
          <p:cNvPr id="10" name="TextBox 9">
            <a:extLst>
              <a:ext uri="{FF2B5EF4-FFF2-40B4-BE49-F238E27FC236}">
                <a16:creationId xmlns:a16="http://schemas.microsoft.com/office/drawing/2014/main" id="{7359B96F-8219-A5A4-D616-3A6B29CA7FCA}"/>
              </a:ext>
            </a:extLst>
          </p:cNvPr>
          <p:cNvSpPr txBox="1"/>
          <p:nvPr/>
        </p:nvSpPr>
        <p:spPr>
          <a:xfrm>
            <a:off x="2216818" y="3288111"/>
            <a:ext cx="2439404" cy="369332"/>
          </a:xfrm>
          <a:prstGeom prst="rect">
            <a:avLst/>
          </a:prstGeom>
          <a:noFill/>
        </p:spPr>
        <p:txBody>
          <a:bodyPr wrap="square" rtlCol="0">
            <a:spAutoFit/>
          </a:bodyPr>
          <a:lstStyle/>
          <a:p>
            <a:r>
              <a:rPr lang="en-US" sz="1800" dirty="0">
                <a:solidFill>
                  <a:schemeClr val="accent1">
                    <a:alpha val="14844"/>
                  </a:schemeClr>
                </a:solidFill>
                <a:latin typeface="ADLaM Display" panose="020F0502020204030204" pitchFamily="34" charset="0"/>
                <a:cs typeface="ADLaM Display" panose="020F0502020204030204" pitchFamily="34" charset="0"/>
              </a:rPr>
              <a:t>4. Initiates Checkout</a:t>
            </a:r>
          </a:p>
        </p:txBody>
      </p:sp>
      <p:sp>
        <p:nvSpPr>
          <p:cNvPr id="13" name="Title 1">
            <a:extLst>
              <a:ext uri="{FF2B5EF4-FFF2-40B4-BE49-F238E27FC236}">
                <a16:creationId xmlns:a16="http://schemas.microsoft.com/office/drawing/2014/main" id="{14684148-82C6-EB7E-13E5-7CA7F66A4EA2}"/>
              </a:ext>
            </a:extLst>
          </p:cNvPr>
          <p:cNvSpPr txBox="1">
            <a:spLocks/>
          </p:cNvSpPr>
          <p:nvPr/>
        </p:nvSpPr>
        <p:spPr>
          <a:xfrm>
            <a:off x="607028" y="124656"/>
            <a:ext cx="8227457"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dirty="0">
                <a:latin typeface="ADLaM Display" panose="02010000000000000000" pitchFamily="2" charset="77"/>
                <a:ea typeface="ADLaM Display" panose="02010000000000000000" pitchFamily="2" charset="77"/>
                <a:cs typeface="ADLaM Display" panose="02010000000000000000" pitchFamily="2" charset="77"/>
              </a:rPr>
              <a:t>Ecommerce Sales Funnel</a:t>
            </a:r>
          </a:p>
        </p:txBody>
      </p:sp>
      <p:pic>
        <p:nvPicPr>
          <p:cNvPr id="19" name="Graphic 18" descr="Group of people outline">
            <a:extLst>
              <a:ext uri="{FF2B5EF4-FFF2-40B4-BE49-F238E27FC236}">
                <a16:creationId xmlns:a16="http://schemas.microsoft.com/office/drawing/2014/main" id="{8F892F4F-ADA0-29EB-5FCD-63B6C7B6F0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096" y="1191085"/>
            <a:ext cx="654458" cy="654458"/>
          </a:xfrm>
          <a:prstGeom prst="rect">
            <a:avLst/>
          </a:prstGeom>
        </p:spPr>
      </p:pic>
      <p:pic>
        <p:nvPicPr>
          <p:cNvPr id="21" name="Graphic 20" descr="Group of people outline">
            <a:extLst>
              <a:ext uri="{FF2B5EF4-FFF2-40B4-BE49-F238E27FC236}">
                <a16:creationId xmlns:a16="http://schemas.microsoft.com/office/drawing/2014/main" id="{FFA099F6-890B-5528-0396-578D029EFE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40227" y="1191085"/>
            <a:ext cx="654458" cy="654458"/>
          </a:xfrm>
          <a:prstGeom prst="rect">
            <a:avLst/>
          </a:prstGeom>
        </p:spPr>
      </p:pic>
      <p:pic>
        <p:nvPicPr>
          <p:cNvPr id="22" name="Graphic 21" descr="Group of people outline">
            <a:extLst>
              <a:ext uri="{FF2B5EF4-FFF2-40B4-BE49-F238E27FC236}">
                <a16:creationId xmlns:a16="http://schemas.microsoft.com/office/drawing/2014/main" id="{A887DFE4-A341-FC10-38E4-8F0F56354F2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5356" y="1818424"/>
            <a:ext cx="654458" cy="654458"/>
          </a:xfrm>
          <a:prstGeom prst="rect">
            <a:avLst/>
          </a:prstGeom>
        </p:spPr>
      </p:pic>
      <p:pic>
        <p:nvPicPr>
          <p:cNvPr id="24" name="Graphic 23" descr="Group of people outline">
            <a:extLst>
              <a:ext uri="{FF2B5EF4-FFF2-40B4-BE49-F238E27FC236}">
                <a16:creationId xmlns:a16="http://schemas.microsoft.com/office/drawing/2014/main" id="{3CDF3CEB-CFA2-75CD-C3C5-C2EAD264C3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87966" y="1182103"/>
            <a:ext cx="654458" cy="654458"/>
          </a:xfrm>
          <a:prstGeom prst="rect">
            <a:avLst/>
          </a:prstGeom>
        </p:spPr>
      </p:pic>
      <p:pic>
        <p:nvPicPr>
          <p:cNvPr id="25" name="Graphic 24" descr="Group of people outline">
            <a:extLst>
              <a:ext uri="{FF2B5EF4-FFF2-40B4-BE49-F238E27FC236}">
                <a16:creationId xmlns:a16="http://schemas.microsoft.com/office/drawing/2014/main" id="{3ACE115E-2245-55FC-2930-F1628434EF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05708" y="1818424"/>
            <a:ext cx="654458" cy="654458"/>
          </a:xfrm>
          <a:prstGeom prst="rect">
            <a:avLst/>
          </a:prstGeom>
        </p:spPr>
      </p:pic>
      <p:pic>
        <p:nvPicPr>
          <p:cNvPr id="28" name="Graphic 27" descr="Group of women outline">
            <a:extLst>
              <a:ext uri="{FF2B5EF4-FFF2-40B4-BE49-F238E27FC236}">
                <a16:creationId xmlns:a16="http://schemas.microsoft.com/office/drawing/2014/main" id="{0A45555F-EE0B-A936-BD90-EB8EA4C6F1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68364" y="2581222"/>
            <a:ext cx="342899" cy="342899"/>
          </a:xfrm>
          <a:prstGeom prst="rect">
            <a:avLst/>
          </a:prstGeom>
        </p:spPr>
      </p:pic>
      <p:pic>
        <p:nvPicPr>
          <p:cNvPr id="30" name="Graphic 29" descr="Woman outline">
            <a:extLst>
              <a:ext uri="{FF2B5EF4-FFF2-40B4-BE49-F238E27FC236}">
                <a16:creationId xmlns:a16="http://schemas.microsoft.com/office/drawing/2014/main" id="{C9DAF969-2646-9E0C-8D8F-D1954E7602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95153" y="3222111"/>
            <a:ext cx="352676" cy="352676"/>
          </a:xfrm>
          <a:prstGeom prst="rect">
            <a:avLst/>
          </a:prstGeom>
        </p:spPr>
      </p:pic>
      <p:pic>
        <p:nvPicPr>
          <p:cNvPr id="31" name="Graphic 30" descr="Woman outline">
            <a:extLst>
              <a:ext uri="{FF2B5EF4-FFF2-40B4-BE49-F238E27FC236}">
                <a16:creationId xmlns:a16="http://schemas.microsoft.com/office/drawing/2014/main" id="{32421B04-0EF7-54BD-ABD3-379DABFF6D7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4313" y="3222111"/>
            <a:ext cx="352676" cy="352676"/>
          </a:xfrm>
          <a:prstGeom prst="rect">
            <a:avLst/>
          </a:prstGeom>
        </p:spPr>
      </p:pic>
      <p:pic>
        <p:nvPicPr>
          <p:cNvPr id="32" name="Graphic 31" descr="Woman outline">
            <a:extLst>
              <a:ext uri="{FF2B5EF4-FFF2-40B4-BE49-F238E27FC236}">
                <a16:creationId xmlns:a16="http://schemas.microsoft.com/office/drawing/2014/main" id="{1AAFD9CB-33F9-4423-7B7C-F936D31F9E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7341" y="3782750"/>
            <a:ext cx="352676" cy="352676"/>
          </a:xfrm>
          <a:prstGeom prst="rect">
            <a:avLst/>
          </a:prstGeom>
        </p:spPr>
      </p:pic>
    </p:spTree>
    <p:extLst>
      <p:ext uri="{BB962C8B-B14F-4D97-AF65-F5344CB8AC3E}">
        <p14:creationId xmlns:p14="http://schemas.microsoft.com/office/powerpoint/2010/main" val="2516936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CB92AB1-66BA-38E2-DB03-E433F99AAAC2}"/>
              </a:ext>
            </a:extLst>
          </p:cNvPr>
          <p:cNvSpPr/>
          <p:nvPr/>
        </p:nvSpPr>
        <p:spPr>
          <a:xfrm>
            <a:off x="432860" y="3329061"/>
            <a:ext cx="5125368" cy="1540431"/>
          </a:xfrm>
          <a:prstGeom prst="roundRect">
            <a:avLst>
              <a:gd name="adj" fmla="val 1827"/>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3" name="Rounded Rectangle 2">
            <a:extLst>
              <a:ext uri="{FF2B5EF4-FFF2-40B4-BE49-F238E27FC236}">
                <a16:creationId xmlns:a16="http://schemas.microsoft.com/office/drawing/2014/main" id="{A90ABC75-72B0-E292-18E0-894CBFCC820B}"/>
              </a:ext>
            </a:extLst>
          </p:cNvPr>
          <p:cNvSpPr/>
          <p:nvPr/>
        </p:nvSpPr>
        <p:spPr>
          <a:xfrm>
            <a:off x="5772973" y="3321306"/>
            <a:ext cx="2824952" cy="1540431"/>
          </a:xfrm>
          <a:prstGeom prst="roundRect">
            <a:avLst>
              <a:gd name="adj" fmla="val 1827"/>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4" name="Title 1">
            <a:extLst>
              <a:ext uri="{FF2B5EF4-FFF2-40B4-BE49-F238E27FC236}">
                <a16:creationId xmlns:a16="http://schemas.microsoft.com/office/drawing/2014/main" id="{9700479C-3965-9D17-6052-AA53082378F3}"/>
              </a:ext>
            </a:extLst>
          </p:cNvPr>
          <p:cNvSpPr txBox="1">
            <a:spLocks/>
          </p:cNvSpPr>
          <p:nvPr/>
        </p:nvSpPr>
        <p:spPr>
          <a:xfrm>
            <a:off x="595096" y="227152"/>
            <a:ext cx="8227457" cy="5333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err="1">
                <a:latin typeface="Fira Sans" panose="020B0503050000020004" pitchFamily="34" charset="0"/>
                <a:ea typeface="ADLaM Display" panose="02010000000000000000" pitchFamily="2" charset="77"/>
                <a:cs typeface="ADLaM Display" panose="02010000000000000000" pitchFamily="2" charset="77"/>
              </a:rPr>
              <a:t>RetailRocket</a:t>
            </a:r>
            <a:r>
              <a:rPr lang="en-US" sz="2500" b="1" dirty="0">
                <a:latin typeface="Fira Sans" panose="020B0503050000020004" pitchFamily="34" charset="0"/>
                <a:ea typeface="ADLaM Display" panose="02010000000000000000" pitchFamily="2" charset="77"/>
                <a:cs typeface="ADLaM Display" panose="02010000000000000000" pitchFamily="2" charset="77"/>
              </a:rPr>
              <a:t> Ecommerce Data Description</a:t>
            </a:r>
          </a:p>
        </p:txBody>
      </p:sp>
      <p:sp>
        <p:nvSpPr>
          <p:cNvPr id="5" name="Freeform 4">
            <a:extLst>
              <a:ext uri="{FF2B5EF4-FFF2-40B4-BE49-F238E27FC236}">
                <a16:creationId xmlns:a16="http://schemas.microsoft.com/office/drawing/2014/main" id="{B9AC81CC-6F33-B13B-C69F-C05ED65A67C0}"/>
              </a:ext>
            </a:extLst>
          </p:cNvPr>
          <p:cNvSpPr/>
          <p:nvPr/>
        </p:nvSpPr>
        <p:spPr>
          <a:xfrm>
            <a:off x="3210115" y="2114900"/>
            <a:ext cx="2617465" cy="1012932"/>
          </a:xfrm>
          <a:custGeom>
            <a:avLst/>
            <a:gdLst>
              <a:gd name="connsiteX0" fmla="*/ 3445439 w 3489953"/>
              <a:gd name="connsiteY0" fmla="*/ 1350576 h 1350576"/>
              <a:gd name="connsiteX1" fmla="*/ 43625 w 3489953"/>
              <a:gd name="connsiteY1" fmla="*/ 1350576 h 1350576"/>
              <a:gd name="connsiteX2" fmla="*/ 0 w 3489953"/>
              <a:gd name="connsiteY2" fmla="*/ 1306952 h 1350576"/>
              <a:gd name="connsiteX3" fmla="*/ 0 w 3489953"/>
              <a:gd name="connsiteY3" fmla="*/ 470966 h 1350576"/>
              <a:gd name="connsiteX4" fmla="*/ 470966 w 3489953"/>
              <a:gd name="connsiteY4" fmla="*/ 0 h 1350576"/>
              <a:gd name="connsiteX5" fmla="*/ 3446330 w 3489953"/>
              <a:gd name="connsiteY5" fmla="*/ 0 h 1350576"/>
              <a:gd name="connsiteX6" fmla="*/ 3489954 w 3489953"/>
              <a:gd name="connsiteY6" fmla="*/ 43624 h 1350576"/>
              <a:gd name="connsiteX7" fmla="*/ 3489954 w 3489953"/>
              <a:gd name="connsiteY7" fmla="*/ 1306952 h 1350576"/>
              <a:gd name="connsiteX8" fmla="*/ 3445439 w 3489953"/>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953" h="1350576">
                <a:moveTo>
                  <a:pt x="3445439" y="1350576"/>
                </a:moveTo>
                <a:lnTo>
                  <a:pt x="43625" y="1350576"/>
                </a:lnTo>
                <a:cubicBezTo>
                  <a:pt x="19587" y="1350576"/>
                  <a:pt x="0" y="1330990"/>
                  <a:pt x="0" y="1306952"/>
                </a:cubicBezTo>
                <a:lnTo>
                  <a:pt x="0" y="470966"/>
                </a:lnTo>
                <a:cubicBezTo>
                  <a:pt x="0" y="211000"/>
                  <a:pt x="211000" y="0"/>
                  <a:pt x="470966" y="0"/>
                </a:cubicBezTo>
                <a:lnTo>
                  <a:pt x="3446330" y="0"/>
                </a:lnTo>
                <a:cubicBezTo>
                  <a:pt x="3470367" y="0"/>
                  <a:pt x="3489954" y="19586"/>
                  <a:pt x="3489954" y="43624"/>
                </a:cubicBezTo>
                <a:lnTo>
                  <a:pt x="3489954" y="1306952"/>
                </a:lnTo>
                <a:cubicBezTo>
                  <a:pt x="3489064" y="1330990"/>
                  <a:pt x="3469477" y="1350576"/>
                  <a:pt x="3445439" y="1350576"/>
                </a:cubicBezTo>
                <a:close/>
              </a:path>
            </a:pathLst>
          </a:custGeom>
          <a:solidFill>
            <a:srgbClr val="BBFFF6"/>
          </a:solidFill>
          <a:ln w="19050" cap="flat">
            <a:solidFill>
              <a:schemeClr val="accent2"/>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6" name="Freeform 5">
            <a:extLst>
              <a:ext uri="{FF2B5EF4-FFF2-40B4-BE49-F238E27FC236}">
                <a16:creationId xmlns:a16="http://schemas.microsoft.com/office/drawing/2014/main" id="{46C4AFF3-3629-84A8-E707-F22839306FDC}"/>
              </a:ext>
            </a:extLst>
          </p:cNvPr>
          <p:cNvSpPr/>
          <p:nvPr/>
        </p:nvSpPr>
        <p:spPr>
          <a:xfrm>
            <a:off x="5982492" y="2114900"/>
            <a:ext cx="2616797" cy="1012932"/>
          </a:xfrm>
          <a:custGeom>
            <a:avLst/>
            <a:gdLst>
              <a:gd name="connsiteX0" fmla="*/ 3445439 w 3489063"/>
              <a:gd name="connsiteY0" fmla="*/ 1350576 h 1350576"/>
              <a:gd name="connsiteX1" fmla="*/ 43625 w 3489063"/>
              <a:gd name="connsiteY1" fmla="*/ 1350576 h 1350576"/>
              <a:gd name="connsiteX2" fmla="*/ 0 w 3489063"/>
              <a:gd name="connsiteY2" fmla="*/ 1306952 h 1350576"/>
              <a:gd name="connsiteX3" fmla="*/ 0 w 3489063"/>
              <a:gd name="connsiteY3" fmla="*/ 470966 h 1350576"/>
              <a:gd name="connsiteX4" fmla="*/ 470966 w 3489063"/>
              <a:gd name="connsiteY4" fmla="*/ 0 h 1350576"/>
              <a:gd name="connsiteX5" fmla="*/ 3445439 w 3489063"/>
              <a:gd name="connsiteY5" fmla="*/ 0 h 1350576"/>
              <a:gd name="connsiteX6" fmla="*/ 3489064 w 3489063"/>
              <a:gd name="connsiteY6" fmla="*/ 43624 h 1350576"/>
              <a:gd name="connsiteX7" fmla="*/ 3489064 w 3489063"/>
              <a:gd name="connsiteY7" fmla="*/ 1306952 h 1350576"/>
              <a:gd name="connsiteX8" fmla="*/ 3445439 w 3489063"/>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063" h="1350576">
                <a:moveTo>
                  <a:pt x="3445439" y="1350576"/>
                </a:moveTo>
                <a:lnTo>
                  <a:pt x="43625" y="1350576"/>
                </a:lnTo>
                <a:cubicBezTo>
                  <a:pt x="19587" y="1350576"/>
                  <a:pt x="0" y="1330990"/>
                  <a:pt x="0" y="1306952"/>
                </a:cubicBezTo>
                <a:lnTo>
                  <a:pt x="0" y="470966"/>
                </a:lnTo>
                <a:cubicBezTo>
                  <a:pt x="0" y="211000"/>
                  <a:pt x="211000" y="0"/>
                  <a:pt x="470966" y="0"/>
                </a:cubicBezTo>
                <a:lnTo>
                  <a:pt x="3445439" y="0"/>
                </a:lnTo>
                <a:cubicBezTo>
                  <a:pt x="3469476" y="0"/>
                  <a:pt x="3489064" y="19586"/>
                  <a:pt x="3489064" y="43624"/>
                </a:cubicBezTo>
                <a:lnTo>
                  <a:pt x="3489064" y="1306952"/>
                </a:lnTo>
                <a:cubicBezTo>
                  <a:pt x="3489064" y="1330990"/>
                  <a:pt x="3469476" y="1350576"/>
                  <a:pt x="3445439" y="1350576"/>
                </a:cubicBezTo>
                <a:close/>
              </a:path>
            </a:pathLst>
          </a:custGeom>
          <a:solidFill>
            <a:schemeClr val="accent2">
              <a:lumMod val="20000"/>
              <a:lumOff val="80000"/>
            </a:schemeClr>
          </a:solidFill>
          <a:ln w="19050" cap="flat">
            <a:solidFill>
              <a:schemeClr val="accent2"/>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7" name="Freeform 6">
            <a:extLst>
              <a:ext uri="{FF2B5EF4-FFF2-40B4-BE49-F238E27FC236}">
                <a16:creationId xmlns:a16="http://schemas.microsoft.com/office/drawing/2014/main" id="{7851A4C1-677E-A5EC-2FC2-15774E03A53D}"/>
              </a:ext>
            </a:extLst>
          </p:cNvPr>
          <p:cNvSpPr/>
          <p:nvPr/>
        </p:nvSpPr>
        <p:spPr>
          <a:xfrm>
            <a:off x="453765" y="2114900"/>
            <a:ext cx="2616797" cy="1012932"/>
          </a:xfrm>
          <a:custGeom>
            <a:avLst/>
            <a:gdLst>
              <a:gd name="connsiteX0" fmla="*/ 3445439 w 3489063"/>
              <a:gd name="connsiteY0" fmla="*/ 1350576 h 1350576"/>
              <a:gd name="connsiteX1" fmla="*/ 43624 w 3489063"/>
              <a:gd name="connsiteY1" fmla="*/ 1350576 h 1350576"/>
              <a:gd name="connsiteX2" fmla="*/ 0 w 3489063"/>
              <a:gd name="connsiteY2" fmla="*/ 1306952 h 1350576"/>
              <a:gd name="connsiteX3" fmla="*/ 0 w 3489063"/>
              <a:gd name="connsiteY3" fmla="*/ 470966 h 1350576"/>
              <a:gd name="connsiteX4" fmla="*/ 470966 w 3489063"/>
              <a:gd name="connsiteY4" fmla="*/ 0 h 1350576"/>
              <a:gd name="connsiteX5" fmla="*/ 3445439 w 3489063"/>
              <a:gd name="connsiteY5" fmla="*/ 0 h 1350576"/>
              <a:gd name="connsiteX6" fmla="*/ 3489063 w 3489063"/>
              <a:gd name="connsiteY6" fmla="*/ 43624 h 1350576"/>
              <a:gd name="connsiteX7" fmla="*/ 3489063 w 3489063"/>
              <a:gd name="connsiteY7" fmla="*/ 1306952 h 1350576"/>
              <a:gd name="connsiteX8" fmla="*/ 3445439 w 3489063"/>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063" h="1350576">
                <a:moveTo>
                  <a:pt x="3445439" y="1350576"/>
                </a:moveTo>
                <a:lnTo>
                  <a:pt x="43624" y="1350576"/>
                </a:lnTo>
                <a:cubicBezTo>
                  <a:pt x="19586" y="1350576"/>
                  <a:pt x="0" y="1330990"/>
                  <a:pt x="0" y="1306952"/>
                </a:cubicBezTo>
                <a:lnTo>
                  <a:pt x="0" y="470966"/>
                </a:lnTo>
                <a:cubicBezTo>
                  <a:pt x="0" y="211000"/>
                  <a:pt x="211000" y="0"/>
                  <a:pt x="470966" y="0"/>
                </a:cubicBezTo>
                <a:lnTo>
                  <a:pt x="3445439" y="0"/>
                </a:lnTo>
                <a:cubicBezTo>
                  <a:pt x="3469477" y="0"/>
                  <a:pt x="3489063" y="19586"/>
                  <a:pt x="3489063" y="43624"/>
                </a:cubicBezTo>
                <a:lnTo>
                  <a:pt x="3489063" y="1306952"/>
                </a:lnTo>
                <a:cubicBezTo>
                  <a:pt x="3489063" y="1330990"/>
                  <a:pt x="3469477" y="1350576"/>
                  <a:pt x="3445439" y="1350576"/>
                </a:cubicBezTo>
                <a:close/>
              </a:path>
            </a:pathLst>
          </a:custGeom>
          <a:solidFill>
            <a:schemeClr val="accent2">
              <a:lumMod val="20000"/>
              <a:lumOff val="80000"/>
            </a:schemeClr>
          </a:solidFill>
          <a:ln w="19050" cap="flat">
            <a:solidFill>
              <a:schemeClr val="accent2"/>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8" name="Freeform 7">
            <a:extLst>
              <a:ext uri="{FF2B5EF4-FFF2-40B4-BE49-F238E27FC236}">
                <a16:creationId xmlns:a16="http://schemas.microsoft.com/office/drawing/2014/main" id="{4F504A32-B19B-1C10-9ED7-2EB4225ABCDD}"/>
              </a:ext>
            </a:extLst>
          </p:cNvPr>
          <p:cNvSpPr/>
          <p:nvPr/>
        </p:nvSpPr>
        <p:spPr>
          <a:xfrm>
            <a:off x="457081" y="786199"/>
            <a:ext cx="1919697" cy="1012932"/>
          </a:xfrm>
          <a:custGeom>
            <a:avLst/>
            <a:gdLst>
              <a:gd name="connsiteX0" fmla="*/ 2515972 w 2559596"/>
              <a:gd name="connsiteY0" fmla="*/ 1350576 h 1350576"/>
              <a:gd name="connsiteX1" fmla="*/ 43624 w 2559596"/>
              <a:gd name="connsiteY1" fmla="*/ 1350576 h 1350576"/>
              <a:gd name="connsiteX2" fmla="*/ 0 w 2559596"/>
              <a:gd name="connsiteY2" fmla="*/ 1306952 h 1350576"/>
              <a:gd name="connsiteX3" fmla="*/ 0 w 2559596"/>
              <a:gd name="connsiteY3" fmla="*/ 470966 h 1350576"/>
              <a:gd name="connsiteX4" fmla="*/ 470966 w 2559596"/>
              <a:gd name="connsiteY4" fmla="*/ 0 h 1350576"/>
              <a:gd name="connsiteX5" fmla="*/ 2515972 w 2559596"/>
              <a:gd name="connsiteY5" fmla="*/ 0 h 1350576"/>
              <a:gd name="connsiteX6" fmla="*/ 2559596 w 2559596"/>
              <a:gd name="connsiteY6" fmla="*/ 43624 h 1350576"/>
              <a:gd name="connsiteX7" fmla="*/ 2559596 w 2559596"/>
              <a:gd name="connsiteY7" fmla="*/ 1306952 h 1350576"/>
              <a:gd name="connsiteX8" fmla="*/ 2515972 w 2559596"/>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596" h="1350576">
                <a:moveTo>
                  <a:pt x="2515972" y="1350576"/>
                </a:moveTo>
                <a:lnTo>
                  <a:pt x="43624" y="1350576"/>
                </a:lnTo>
                <a:cubicBezTo>
                  <a:pt x="19586" y="1350576"/>
                  <a:pt x="0" y="1330990"/>
                  <a:pt x="0" y="1306952"/>
                </a:cubicBezTo>
                <a:lnTo>
                  <a:pt x="0" y="470966"/>
                </a:lnTo>
                <a:cubicBezTo>
                  <a:pt x="0" y="211000"/>
                  <a:pt x="211000" y="0"/>
                  <a:pt x="470966" y="0"/>
                </a:cubicBezTo>
                <a:lnTo>
                  <a:pt x="2515972" y="0"/>
                </a:lnTo>
                <a:cubicBezTo>
                  <a:pt x="2540010" y="0"/>
                  <a:pt x="2559596" y="19586"/>
                  <a:pt x="2559596" y="43624"/>
                </a:cubicBezTo>
                <a:lnTo>
                  <a:pt x="2559596" y="1306952"/>
                </a:lnTo>
                <a:cubicBezTo>
                  <a:pt x="2559596" y="1331880"/>
                  <a:pt x="2540010" y="1350576"/>
                  <a:pt x="2515972" y="1350576"/>
                </a:cubicBezTo>
                <a:close/>
              </a:path>
            </a:pathLst>
          </a:custGeom>
          <a:solidFill>
            <a:schemeClr val="accent3">
              <a:lumMod val="20000"/>
              <a:lumOff val="80000"/>
            </a:schemeClr>
          </a:solidFill>
          <a:ln w="19050" cap="flat">
            <a:solidFill>
              <a:schemeClr val="accent3"/>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9" name="Freeform 8">
            <a:extLst>
              <a:ext uri="{FF2B5EF4-FFF2-40B4-BE49-F238E27FC236}">
                <a16:creationId xmlns:a16="http://schemas.microsoft.com/office/drawing/2014/main" id="{EBD93D34-7435-EDD9-8550-45C37010A646}"/>
              </a:ext>
            </a:extLst>
          </p:cNvPr>
          <p:cNvSpPr/>
          <p:nvPr/>
        </p:nvSpPr>
        <p:spPr>
          <a:xfrm>
            <a:off x="2531022" y="786198"/>
            <a:ext cx="1919696" cy="1012931"/>
          </a:xfrm>
          <a:custGeom>
            <a:avLst/>
            <a:gdLst>
              <a:gd name="connsiteX0" fmla="*/ 2516862 w 2559595"/>
              <a:gd name="connsiteY0" fmla="*/ 1350576 h 1350576"/>
              <a:gd name="connsiteX1" fmla="*/ 43624 w 2559595"/>
              <a:gd name="connsiteY1" fmla="*/ 1350576 h 1350576"/>
              <a:gd name="connsiteX2" fmla="*/ 0 w 2559595"/>
              <a:gd name="connsiteY2" fmla="*/ 1306952 h 1350576"/>
              <a:gd name="connsiteX3" fmla="*/ 0 w 2559595"/>
              <a:gd name="connsiteY3" fmla="*/ 470966 h 1350576"/>
              <a:gd name="connsiteX4" fmla="*/ 470966 w 2559595"/>
              <a:gd name="connsiteY4" fmla="*/ 0 h 1350576"/>
              <a:gd name="connsiteX5" fmla="*/ 2515972 w 2559595"/>
              <a:gd name="connsiteY5" fmla="*/ 0 h 1350576"/>
              <a:gd name="connsiteX6" fmla="*/ 2559596 w 2559595"/>
              <a:gd name="connsiteY6" fmla="*/ 43624 h 1350576"/>
              <a:gd name="connsiteX7" fmla="*/ 2559596 w 2559595"/>
              <a:gd name="connsiteY7" fmla="*/ 1306952 h 1350576"/>
              <a:gd name="connsiteX8" fmla="*/ 2516862 w 2559595"/>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595" h="1350576">
                <a:moveTo>
                  <a:pt x="2516862" y="1350576"/>
                </a:moveTo>
                <a:lnTo>
                  <a:pt x="43624" y="1350576"/>
                </a:lnTo>
                <a:cubicBezTo>
                  <a:pt x="19586" y="1350576"/>
                  <a:pt x="0" y="1330990"/>
                  <a:pt x="0" y="1306952"/>
                </a:cubicBezTo>
                <a:lnTo>
                  <a:pt x="0" y="470966"/>
                </a:lnTo>
                <a:cubicBezTo>
                  <a:pt x="0" y="211000"/>
                  <a:pt x="211000" y="0"/>
                  <a:pt x="470966" y="0"/>
                </a:cubicBezTo>
                <a:lnTo>
                  <a:pt x="2515972" y="0"/>
                </a:lnTo>
                <a:cubicBezTo>
                  <a:pt x="2540010" y="0"/>
                  <a:pt x="2559596" y="19586"/>
                  <a:pt x="2559596" y="43624"/>
                </a:cubicBezTo>
                <a:lnTo>
                  <a:pt x="2559596" y="1306952"/>
                </a:lnTo>
                <a:cubicBezTo>
                  <a:pt x="2559596" y="1331880"/>
                  <a:pt x="2540900" y="1350576"/>
                  <a:pt x="2516862" y="1350576"/>
                </a:cubicBezTo>
                <a:close/>
              </a:path>
            </a:pathLst>
          </a:custGeom>
          <a:solidFill>
            <a:schemeClr val="accent3">
              <a:lumMod val="20000"/>
              <a:lumOff val="80000"/>
            </a:schemeClr>
          </a:solidFill>
          <a:ln w="19050" cap="flat">
            <a:solidFill>
              <a:schemeClr val="accent3"/>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0" name="Freeform 9">
            <a:extLst>
              <a:ext uri="{FF2B5EF4-FFF2-40B4-BE49-F238E27FC236}">
                <a16:creationId xmlns:a16="http://schemas.microsoft.com/office/drawing/2014/main" id="{96DB5112-FB29-9D93-3CA3-0E2B97274964}"/>
              </a:ext>
            </a:extLst>
          </p:cNvPr>
          <p:cNvSpPr/>
          <p:nvPr/>
        </p:nvSpPr>
        <p:spPr>
          <a:xfrm>
            <a:off x="4605629" y="786199"/>
            <a:ext cx="1919697" cy="1012932"/>
          </a:xfrm>
          <a:custGeom>
            <a:avLst/>
            <a:gdLst>
              <a:gd name="connsiteX0" fmla="*/ 2515972 w 2559596"/>
              <a:gd name="connsiteY0" fmla="*/ 1350576 h 1350576"/>
              <a:gd name="connsiteX1" fmla="*/ 43625 w 2559596"/>
              <a:gd name="connsiteY1" fmla="*/ 1350576 h 1350576"/>
              <a:gd name="connsiteX2" fmla="*/ 0 w 2559596"/>
              <a:gd name="connsiteY2" fmla="*/ 1306952 h 1350576"/>
              <a:gd name="connsiteX3" fmla="*/ 0 w 2559596"/>
              <a:gd name="connsiteY3" fmla="*/ 470966 h 1350576"/>
              <a:gd name="connsiteX4" fmla="*/ 470966 w 2559596"/>
              <a:gd name="connsiteY4" fmla="*/ 0 h 1350576"/>
              <a:gd name="connsiteX5" fmla="*/ 2515972 w 2559596"/>
              <a:gd name="connsiteY5" fmla="*/ 0 h 1350576"/>
              <a:gd name="connsiteX6" fmla="*/ 2559596 w 2559596"/>
              <a:gd name="connsiteY6" fmla="*/ 43624 h 1350576"/>
              <a:gd name="connsiteX7" fmla="*/ 2559596 w 2559596"/>
              <a:gd name="connsiteY7" fmla="*/ 1306952 h 1350576"/>
              <a:gd name="connsiteX8" fmla="*/ 2515972 w 2559596"/>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596" h="1350576">
                <a:moveTo>
                  <a:pt x="2515972" y="1350576"/>
                </a:moveTo>
                <a:lnTo>
                  <a:pt x="43625" y="1350576"/>
                </a:lnTo>
                <a:cubicBezTo>
                  <a:pt x="19587" y="1350576"/>
                  <a:pt x="0" y="1330990"/>
                  <a:pt x="0" y="1306952"/>
                </a:cubicBezTo>
                <a:lnTo>
                  <a:pt x="0" y="470966"/>
                </a:lnTo>
                <a:cubicBezTo>
                  <a:pt x="0" y="211000"/>
                  <a:pt x="211000" y="0"/>
                  <a:pt x="470966" y="0"/>
                </a:cubicBezTo>
                <a:lnTo>
                  <a:pt x="2515972" y="0"/>
                </a:lnTo>
                <a:cubicBezTo>
                  <a:pt x="2540010" y="0"/>
                  <a:pt x="2559596" y="19586"/>
                  <a:pt x="2559596" y="43624"/>
                </a:cubicBezTo>
                <a:lnTo>
                  <a:pt x="2559596" y="1306952"/>
                </a:lnTo>
                <a:cubicBezTo>
                  <a:pt x="2559596" y="1331880"/>
                  <a:pt x="2540010" y="1350576"/>
                  <a:pt x="2515972" y="1350576"/>
                </a:cubicBezTo>
                <a:close/>
              </a:path>
            </a:pathLst>
          </a:custGeom>
          <a:solidFill>
            <a:schemeClr val="accent3">
              <a:lumMod val="20000"/>
              <a:lumOff val="80000"/>
            </a:schemeClr>
          </a:solidFill>
          <a:ln w="19050" cap="flat">
            <a:solidFill>
              <a:schemeClr val="accent3"/>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1" name="Freeform 10">
            <a:extLst>
              <a:ext uri="{FF2B5EF4-FFF2-40B4-BE49-F238E27FC236}">
                <a16:creationId xmlns:a16="http://schemas.microsoft.com/office/drawing/2014/main" id="{E70399B9-F4D0-315B-50F6-58B4CD7EE129}"/>
              </a:ext>
            </a:extLst>
          </p:cNvPr>
          <p:cNvSpPr/>
          <p:nvPr/>
        </p:nvSpPr>
        <p:spPr>
          <a:xfrm>
            <a:off x="6679570" y="786198"/>
            <a:ext cx="1919719" cy="1012932"/>
          </a:xfrm>
          <a:custGeom>
            <a:avLst/>
            <a:gdLst>
              <a:gd name="connsiteX0" fmla="*/ 2516862 w 2559625"/>
              <a:gd name="connsiteY0" fmla="*/ 1350576 h 1350576"/>
              <a:gd name="connsiteX1" fmla="*/ 43624 w 2559625"/>
              <a:gd name="connsiteY1" fmla="*/ 1350576 h 1350576"/>
              <a:gd name="connsiteX2" fmla="*/ 0 w 2559625"/>
              <a:gd name="connsiteY2" fmla="*/ 1306952 h 1350576"/>
              <a:gd name="connsiteX3" fmla="*/ 0 w 2559625"/>
              <a:gd name="connsiteY3" fmla="*/ 470966 h 1350576"/>
              <a:gd name="connsiteX4" fmla="*/ 470965 w 2559625"/>
              <a:gd name="connsiteY4" fmla="*/ 0 h 1350576"/>
              <a:gd name="connsiteX5" fmla="*/ 2515971 w 2559625"/>
              <a:gd name="connsiteY5" fmla="*/ 0 h 1350576"/>
              <a:gd name="connsiteX6" fmla="*/ 2559596 w 2559625"/>
              <a:gd name="connsiteY6" fmla="*/ 43624 h 1350576"/>
              <a:gd name="connsiteX7" fmla="*/ 2559596 w 2559625"/>
              <a:gd name="connsiteY7" fmla="*/ 1306952 h 1350576"/>
              <a:gd name="connsiteX8" fmla="*/ 2516862 w 2559625"/>
              <a:gd name="connsiteY8" fmla="*/ 1350576 h 135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625" h="1350576">
                <a:moveTo>
                  <a:pt x="2516862" y="1350576"/>
                </a:moveTo>
                <a:lnTo>
                  <a:pt x="43624" y="1350576"/>
                </a:lnTo>
                <a:cubicBezTo>
                  <a:pt x="19586" y="1350576"/>
                  <a:pt x="0" y="1330990"/>
                  <a:pt x="0" y="1306952"/>
                </a:cubicBezTo>
                <a:lnTo>
                  <a:pt x="0" y="470966"/>
                </a:lnTo>
                <a:cubicBezTo>
                  <a:pt x="0" y="211000"/>
                  <a:pt x="210999" y="0"/>
                  <a:pt x="470965" y="0"/>
                </a:cubicBezTo>
                <a:lnTo>
                  <a:pt x="2515971" y="0"/>
                </a:lnTo>
                <a:cubicBezTo>
                  <a:pt x="2540009" y="0"/>
                  <a:pt x="2559596" y="19586"/>
                  <a:pt x="2559596" y="43624"/>
                </a:cubicBezTo>
                <a:lnTo>
                  <a:pt x="2559596" y="1306952"/>
                </a:lnTo>
                <a:cubicBezTo>
                  <a:pt x="2560486" y="1331880"/>
                  <a:pt x="2540900" y="1350576"/>
                  <a:pt x="2516862" y="1350576"/>
                </a:cubicBezTo>
                <a:close/>
              </a:path>
            </a:pathLst>
          </a:custGeom>
          <a:solidFill>
            <a:schemeClr val="accent3">
              <a:lumMod val="20000"/>
              <a:lumOff val="80000"/>
            </a:schemeClr>
          </a:solidFill>
          <a:ln w="19050" cap="flat">
            <a:solidFill>
              <a:schemeClr val="accent3"/>
            </a:solid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2" name="Freeform 11">
            <a:extLst>
              <a:ext uri="{FF2B5EF4-FFF2-40B4-BE49-F238E27FC236}">
                <a16:creationId xmlns:a16="http://schemas.microsoft.com/office/drawing/2014/main" id="{E53370FF-EA4C-6D83-677C-F5CD9EEEF468}"/>
              </a:ext>
            </a:extLst>
          </p:cNvPr>
          <p:cNvSpPr/>
          <p:nvPr/>
        </p:nvSpPr>
        <p:spPr>
          <a:xfrm>
            <a:off x="517197" y="2177666"/>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2"/>
          </a:solidFill>
          <a:ln w="8900" cap="flat">
            <a:no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3" name="Freeform 12">
            <a:extLst>
              <a:ext uri="{FF2B5EF4-FFF2-40B4-BE49-F238E27FC236}">
                <a16:creationId xmlns:a16="http://schemas.microsoft.com/office/drawing/2014/main" id="{4676E134-1FB7-FE46-E6EA-074CF9774144}"/>
              </a:ext>
            </a:extLst>
          </p:cNvPr>
          <p:cNvSpPr/>
          <p:nvPr/>
        </p:nvSpPr>
        <p:spPr>
          <a:xfrm>
            <a:off x="3272881" y="2177666"/>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2"/>
          </a:solidFill>
          <a:ln w="8900" cap="flat">
            <a:no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4" name="Freeform 13">
            <a:extLst>
              <a:ext uri="{FF2B5EF4-FFF2-40B4-BE49-F238E27FC236}">
                <a16:creationId xmlns:a16="http://schemas.microsoft.com/office/drawing/2014/main" id="{EEE4CF8F-33F8-CA0C-0DD8-FB275DA41217}"/>
              </a:ext>
            </a:extLst>
          </p:cNvPr>
          <p:cNvSpPr/>
          <p:nvPr/>
        </p:nvSpPr>
        <p:spPr>
          <a:xfrm>
            <a:off x="6045257" y="2177666"/>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2"/>
          </a:solidFill>
          <a:ln w="8900" cap="flat">
            <a:noFill/>
            <a:prstDash val="solid"/>
            <a:miter/>
          </a:ln>
        </p:spPr>
        <p:txBody>
          <a:bodyPr rtlCol="0" anchor="ctr"/>
          <a:lstStyle/>
          <a:p>
            <a:endParaRPr lang="en-US" sz="1050">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5" name="Freeform 14">
            <a:extLst>
              <a:ext uri="{FF2B5EF4-FFF2-40B4-BE49-F238E27FC236}">
                <a16:creationId xmlns:a16="http://schemas.microsoft.com/office/drawing/2014/main" id="{6D07CA26-0029-4D94-9917-94872D62E5BE}"/>
              </a:ext>
            </a:extLst>
          </p:cNvPr>
          <p:cNvSpPr/>
          <p:nvPr/>
        </p:nvSpPr>
        <p:spPr>
          <a:xfrm>
            <a:off x="572309" y="897040"/>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3"/>
          </a:solidFill>
          <a:ln w="8900" cap="flat">
            <a:noFill/>
            <a:prstDash val="solid"/>
            <a:miter/>
          </a:ln>
        </p:spPr>
        <p:txBody>
          <a:bodyPr rtlCol="0" anchor="ctr"/>
          <a:lstStyle/>
          <a:p>
            <a:endParaRPr lang="en-US" sz="1050">
              <a:solidFill>
                <a:schemeClr val="accent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6" name="Freeform 15">
            <a:extLst>
              <a:ext uri="{FF2B5EF4-FFF2-40B4-BE49-F238E27FC236}">
                <a16:creationId xmlns:a16="http://schemas.microsoft.com/office/drawing/2014/main" id="{154135E3-E247-0B52-8E12-C22CF551F52B}"/>
              </a:ext>
            </a:extLst>
          </p:cNvPr>
          <p:cNvSpPr/>
          <p:nvPr/>
        </p:nvSpPr>
        <p:spPr>
          <a:xfrm>
            <a:off x="2635154" y="939955"/>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3"/>
          </a:solidFill>
          <a:ln w="8900" cap="flat">
            <a:noFill/>
            <a:prstDash val="solid"/>
            <a:miter/>
          </a:ln>
        </p:spPr>
        <p:txBody>
          <a:bodyPr rtlCol="0" anchor="ctr"/>
          <a:lstStyle/>
          <a:p>
            <a:endParaRPr lang="en-US" sz="1050" dirty="0">
              <a:solidFill>
                <a:schemeClr val="accent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7" name="Freeform 16">
            <a:extLst>
              <a:ext uri="{FF2B5EF4-FFF2-40B4-BE49-F238E27FC236}">
                <a16:creationId xmlns:a16="http://schemas.microsoft.com/office/drawing/2014/main" id="{EC60D2D7-1721-C81A-94D5-DDD262749BCD}"/>
              </a:ext>
            </a:extLst>
          </p:cNvPr>
          <p:cNvSpPr/>
          <p:nvPr/>
        </p:nvSpPr>
        <p:spPr>
          <a:xfrm>
            <a:off x="4708825" y="911758"/>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3"/>
          </a:solidFill>
          <a:ln w="8900" cap="flat">
            <a:noFill/>
            <a:prstDash val="solid"/>
            <a:miter/>
          </a:ln>
        </p:spPr>
        <p:txBody>
          <a:bodyPr rtlCol="0" anchor="ctr"/>
          <a:lstStyle/>
          <a:p>
            <a:endParaRPr lang="en-US" sz="1050" dirty="0">
              <a:solidFill>
                <a:schemeClr val="accent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8" name="Freeform 17">
            <a:extLst>
              <a:ext uri="{FF2B5EF4-FFF2-40B4-BE49-F238E27FC236}">
                <a16:creationId xmlns:a16="http://schemas.microsoft.com/office/drawing/2014/main" id="{533F1C18-10D7-C7B7-5DF9-C87117D0DAA9}"/>
              </a:ext>
            </a:extLst>
          </p:cNvPr>
          <p:cNvSpPr/>
          <p:nvPr/>
        </p:nvSpPr>
        <p:spPr>
          <a:xfrm>
            <a:off x="6807857" y="894902"/>
            <a:ext cx="544860" cy="544860"/>
          </a:xfrm>
          <a:custGeom>
            <a:avLst/>
            <a:gdLst>
              <a:gd name="connsiteX0" fmla="*/ 726480 w 726480"/>
              <a:gd name="connsiteY0" fmla="*/ 363240 h 726480"/>
              <a:gd name="connsiteX1" fmla="*/ 363240 w 726480"/>
              <a:gd name="connsiteY1" fmla="*/ 726480 h 726480"/>
              <a:gd name="connsiteX2" fmla="*/ 0 w 726480"/>
              <a:gd name="connsiteY2" fmla="*/ 363240 h 726480"/>
              <a:gd name="connsiteX3" fmla="*/ 363240 w 726480"/>
              <a:gd name="connsiteY3" fmla="*/ 0 h 726480"/>
              <a:gd name="connsiteX4" fmla="*/ 726480 w 726480"/>
              <a:gd name="connsiteY4" fmla="*/ 363240 h 72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480" h="726480">
                <a:moveTo>
                  <a:pt x="726480" y="363240"/>
                </a:moveTo>
                <a:cubicBezTo>
                  <a:pt x="726480" y="563852"/>
                  <a:pt x="563852" y="726480"/>
                  <a:pt x="363240" y="726480"/>
                </a:cubicBezTo>
                <a:cubicBezTo>
                  <a:pt x="162628" y="726480"/>
                  <a:pt x="0" y="563852"/>
                  <a:pt x="0" y="363240"/>
                </a:cubicBezTo>
                <a:cubicBezTo>
                  <a:pt x="0" y="162628"/>
                  <a:pt x="162628" y="0"/>
                  <a:pt x="363240" y="0"/>
                </a:cubicBezTo>
                <a:cubicBezTo>
                  <a:pt x="563852" y="0"/>
                  <a:pt x="726480" y="162628"/>
                  <a:pt x="726480" y="363240"/>
                </a:cubicBezTo>
                <a:close/>
              </a:path>
            </a:pathLst>
          </a:custGeom>
          <a:solidFill>
            <a:schemeClr val="accent3"/>
          </a:solidFill>
          <a:ln w="8900" cap="flat">
            <a:noFill/>
            <a:prstDash val="solid"/>
            <a:miter/>
          </a:ln>
        </p:spPr>
        <p:txBody>
          <a:bodyPr rtlCol="0" anchor="ctr"/>
          <a:lstStyle/>
          <a:p>
            <a:endParaRPr lang="en-US" sz="1050" dirty="0">
              <a:solidFill>
                <a:schemeClr val="accent1"/>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19" name="Rectangle 18">
            <a:extLst>
              <a:ext uri="{FF2B5EF4-FFF2-40B4-BE49-F238E27FC236}">
                <a16:creationId xmlns:a16="http://schemas.microsoft.com/office/drawing/2014/main" id="{BEA34FFD-AC95-31E0-7DA9-A0DD25D87261}"/>
              </a:ext>
            </a:extLst>
          </p:cNvPr>
          <p:cNvSpPr/>
          <p:nvPr/>
        </p:nvSpPr>
        <p:spPr>
          <a:xfrm>
            <a:off x="725877" y="1861894"/>
            <a:ext cx="2371175"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50" b="1" dirty="0">
                <a:solidFill>
                  <a:schemeClr val="accent2"/>
                </a:solidFill>
                <a:latin typeface="ADLaM Display" panose="02010000000000000000" pitchFamily="2" charset="77"/>
                <a:ea typeface="ADLaM Display" panose="02010000000000000000" pitchFamily="2" charset="77"/>
                <a:cs typeface="ADLaM Display" panose="02010000000000000000" pitchFamily="2" charset="77"/>
              </a:rPr>
              <a:t>Three types of interactions</a:t>
            </a:r>
          </a:p>
        </p:txBody>
      </p:sp>
      <p:sp>
        <p:nvSpPr>
          <p:cNvPr id="20" name="Rectangle 19">
            <a:extLst>
              <a:ext uri="{FF2B5EF4-FFF2-40B4-BE49-F238E27FC236}">
                <a16:creationId xmlns:a16="http://schemas.microsoft.com/office/drawing/2014/main" id="{14A2EAAF-E2A7-6255-0872-1C00BBB74F3A}"/>
              </a:ext>
            </a:extLst>
          </p:cNvPr>
          <p:cNvSpPr/>
          <p:nvPr/>
        </p:nvSpPr>
        <p:spPr>
          <a:xfrm>
            <a:off x="1157981" y="2225491"/>
            <a:ext cx="1879272" cy="8009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214313" indent="-214313">
              <a:buFont typeface="Arial" panose="020B0604020202020204" pitchFamily="34" charset="0"/>
              <a:buChar char="•"/>
            </a:pP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View (click)</a:t>
            </a:r>
          </a:p>
          <a:p>
            <a:pPr marL="214313" indent="-214313">
              <a:buFont typeface="Arial" panose="020B0604020202020204" pitchFamily="34" charset="0"/>
              <a:buChar char="•"/>
            </a:pP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Add-to-cart </a:t>
            </a:r>
          </a:p>
          <a:p>
            <a:pPr marL="214313" indent="-214313">
              <a:buFont typeface="Arial" panose="020B0604020202020204" pitchFamily="34" charset="0"/>
              <a:buChar char="•"/>
            </a:pP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Transaction</a:t>
            </a:r>
          </a:p>
        </p:txBody>
      </p:sp>
      <p:sp>
        <p:nvSpPr>
          <p:cNvPr id="21" name="Rectangle 20">
            <a:extLst>
              <a:ext uri="{FF2B5EF4-FFF2-40B4-BE49-F238E27FC236}">
                <a16:creationId xmlns:a16="http://schemas.microsoft.com/office/drawing/2014/main" id="{D1DE0A58-6AA0-22B2-F1D4-4A3EA1FDF824}"/>
              </a:ext>
            </a:extLst>
          </p:cNvPr>
          <p:cNvSpPr/>
          <p:nvPr/>
        </p:nvSpPr>
        <p:spPr>
          <a:xfrm>
            <a:off x="690060" y="2278937"/>
            <a:ext cx="199136" cy="342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bg2"/>
                </a:solidFill>
                <a:latin typeface="ADLaM Display" panose="02010000000000000000" pitchFamily="2" charset="77"/>
                <a:ea typeface="ADLaM Display" panose="02010000000000000000" pitchFamily="2" charset="77"/>
                <a:cs typeface="ADLaM Display" panose="02010000000000000000" pitchFamily="2" charset="77"/>
              </a:rPr>
              <a:t>1</a:t>
            </a:r>
          </a:p>
        </p:txBody>
      </p:sp>
      <p:sp>
        <p:nvSpPr>
          <p:cNvPr id="22" name="Rectangle 21">
            <a:extLst>
              <a:ext uri="{FF2B5EF4-FFF2-40B4-BE49-F238E27FC236}">
                <a16:creationId xmlns:a16="http://schemas.microsoft.com/office/drawing/2014/main" id="{6298900A-BCB4-9546-F0C2-3B00F4690F9A}"/>
              </a:ext>
            </a:extLst>
          </p:cNvPr>
          <p:cNvSpPr/>
          <p:nvPr/>
        </p:nvSpPr>
        <p:spPr>
          <a:xfrm>
            <a:off x="3445744" y="2278937"/>
            <a:ext cx="199136" cy="342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bg2"/>
                </a:solidFill>
                <a:latin typeface="ADLaM Display" panose="02010000000000000000" pitchFamily="2" charset="77"/>
                <a:ea typeface="ADLaM Display" panose="02010000000000000000" pitchFamily="2" charset="77"/>
                <a:cs typeface="ADLaM Display" panose="02010000000000000000" pitchFamily="2" charset="77"/>
              </a:rPr>
              <a:t>2</a:t>
            </a:r>
          </a:p>
        </p:txBody>
      </p:sp>
      <p:sp>
        <p:nvSpPr>
          <p:cNvPr id="23" name="Rectangle 22">
            <a:extLst>
              <a:ext uri="{FF2B5EF4-FFF2-40B4-BE49-F238E27FC236}">
                <a16:creationId xmlns:a16="http://schemas.microsoft.com/office/drawing/2014/main" id="{56CF8F87-BFC7-EFEB-9361-61DA18E9B76B}"/>
              </a:ext>
            </a:extLst>
          </p:cNvPr>
          <p:cNvSpPr/>
          <p:nvPr/>
        </p:nvSpPr>
        <p:spPr>
          <a:xfrm>
            <a:off x="6218120" y="2278937"/>
            <a:ext cx="199136" cy="342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b="1" dirty="0">
                <a:solidFill>
                  <a:schemeClr val="bg2"/>
                </a:solidFill>
                <a:latin typeface="ADLaM Display" panose="02010000000000000000" pitchFamily="2" charset="77"/>
                <a:ea typeface="ADLaM Display" panose="02010000000000000000" pitchFamily="2" charset="77"/>
                <a:cs typeface="ADLaM Display" panose="02010000000000000000" pitchFamily="2" charset="77"/>
              </a:rPr>
              <a:t>3</a:t>
            </a:r>
          </a:p>
        </p:txBody>
      </p:sp>
      <p:sp>
        <p:nvSpPr>
          <p:cNvPr id="24" name="Rectangle 23">
            <a:extLst>
              <a:ext uri="{FF2B5EF4-FFF2-40B4-BE49-F238E27FC236}">
                <a16:creationId xmlns:a16="http://schemas.microsoft.com/office/drawing/2014/main" id="{96605197-3F74-5B66-2BDC-0DCDB549DC39}"/>
              </a:ext>
            </a:extLst>
          </p:cNvPr>
          <p:cNvSpPr/>
          <p:nvPr/>
        </p:nvSpPr>
        <p:spPr>
          <a:xfrm>
            <a:off x="4178834" y="1861894"/>
            <a:ext cx="756221"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50" b="1" dirty="0">
                <a:solidFill>
                  <a:schemeClr val="accent2"/>
                </a:solidFill>
                <a:latin typeface="ADLaM Display" panose="02010000000000000000" pitchFamily="2" charset="77"/>
                <a:ea typeface="ADLaM Display" panose="02010000000000000000" pitchFamily="2" charset="77"/>
                <a:cs typeface="ADLaM Display" panose="02010000000000000000" pitchFamily="2" charset="77"/>
              </a:rPr>
              <a:t>Timeline</a:t>
            </a:r>
            <a:endParaRPr lang="en-US" sz="1350" b="1" dirty="0">
              <a:solidFill>
                <a:schemeClr val="accent2"/>
              </a:solidFill>
              <a:latin typeface="ADLaM Display" panose="02010000000000000000" pitchFamily="2" charset="77"/>
              <a:ea typeface="ADLaM Display" panose="02010000000000000000" pitchFamily="2" charset="77"/>
              <a:cs typeface="ADLaM Display" panose="02010000000000000000" pitchFamily="2" charset="77"/>
            </a:endParaRPr>
          </a:p>
        </p:txBody>
      </p:sp>
      <p:sp>
        <p:nvSpPr>
          <p:cNvPr id="25" name="Rectangle 24">
            <a:extLst>
              <a:ext uri="{FF2B5EF4-FFF2-40B4-BE49-F238E27FC236}">
                <a16:creationId xmlns:a16="http://schemas.microsoft.com/office/drawing/2014/main" id="{DC3636A7-612B-8878-6F72-222A95F24244}"/>
              </a:ext>
            </a:extLst>
          </p:cNvPr>
          <p:cNvSpPr/>
          <p:nvPr/>
        </p:nvSpPr>
        <p:spPr>
          <a:xfrm>
            <a:off x="3852488" y="2239307"/>
            <a:ext cx="1519467"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2015-05-02</a:t>
            </a:r>
          </a:p>
          <a:p>
            <a:pPr algn="ct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To </a:t>
            </a:r>
          </a:p>
          <a:p>
            <a:pPr algn="ct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2015-09-17</a:t>
            </a:r>
          </a:p>
        </p:txBody>
      </p:sp>
      <p:sp>
        <p:nvSpPr>
          <p:cNvPr id="26" name="Rectangle 25">
            <a:extLst>
              <a:ext uri="{FF2B5EF4-FFF2-40B4-BE49-F238E27FC236}">
                <a16:creationId xmlns:a16="http://schemas.microsoft.com/office/drawing/2014/main" id="{5E2DABC4-CC8A-7447-5480-E6A157228295}"/>
              </a:ext>
            </a:extLst>
          </p:cNvPr>
          <p:cNvSpPr/>
          <p:nvPr/>
        </p:nvSpPr>
        <p:spPr>
          <a:xfrm>
            <a:off x="6752631" y="1869850"/>
            <a:ext cx="1665493"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50" b="1" dirty="0">
                <a:solidFill>
                  <a:schemeClr val="accent2"/>
                </a:solidFill>
                <a:latin typeface="ADLaM Display" panose="02010000000000000000" pitchFamily="2" charset="77"/>
                <a:ea typeface="ADLaM Display" panose="02010000000000000000" pitchFamily="2" charset="77"/>
                <a:cs typeface="ADLaM Display" panose="02010000000000000000" pitchFamily="2" charset="77"/>
              </a:rPr>
              <a:t>Item Properties</a:t>
            </a:r>
          </a:p>
        </p:txBody>
      </p:sp>
      <p:sp>
        <p:nvSpPr>
          <p:cNvPr id="27" name="Rectangle 26">
            <a:extLst>
              <a:ext uri="{FF2B5EF4-FFF2-40B4-BE49-F238E27FC236}">
                <a16:creationId xmlns:a16="http://schemas.microsoft.com/office/drawing/2014/main" id="{F7E5368E-3A34-6A8B-73F7-60A95338A6BC}"/>
              </a:ext>
            </a:extLst>
          </p:cNvPr>
          <p:cNvSpPr/>
          <p:nvPr/>
        </p:nvSpPr>
        <p:spPr>
          <a:xfrm>
            <a:off x="6666368" y="2184156"/>
            <a:ext cx="1787573"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sz="15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Except availability and category, all other properties are hashed</a:t>
            </a:r>
          </a:p>
        </p:txBody>
      </p:sp>
      <p:sp>
        <p:nvSpPr>
          <p:cNvPr id="28" name="Rectangle 27">
            <a:extLst>
              <a:ext uri="{FF2B5EF4-FFF2-40B4-BE49-F238E27FC236}">
                <a16:creationId xmlns:a16="http://schemas.microsoft.com/office/drawing/2014/main" id="{71772E08-48E9-ADDC-D0A5-84A808F9B6E4}"/>
              </a:ext>
            </a:extLst>
          </p:cNvPr>
          <p:cNvSpPr/>
          <p:nvPr/>
        </p:nvSpPr>
        <p:spPr>
          <a:xfrm>
            <a:off x="1180877" y="965798"/>
            <a:ext cx="756221"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800" b="1" dirty="0">
                <a:solidFill>
                  <a:schemeClr val="accent3"/>
                </a:solidFill>
                <a:latin typeface="ADLaM Display" panose="02010000000000000000" pitchFamily="2" charset="77"/>
                <a:ea typeface="ADLaM Display" panose="02010000000000000000" pitchFamily="2" charset="77"/>
                <a:cs typeface="ADLaM Display" panose="02010000000000000000" pitchFamily="2" charset="77"/>
              </a:rPr>
              <a:t>1.4M</a:t>
            </a:r>
          </a:p>
        </p:txBody>
      </p:sp>
      <p:sp>
        <p:nvSpPr>
          <p:cNvPr id="29" name="Rectangle 28">
            <a:extLst>
              <a:ext uri="{FF2B5EF4-FFF2-40B4-BE49-F238E27FC236}">
                <a16:creationId xmlns:a16="http://schemas.microsoft.com/office/drawing/2014/main" id="{024AEA9E-AC4A-0682-A07F-798EC33234C0}"/>
              </a:ext>
            </a:extLst>
          </p:cNvPr>
          <p:cNvSpPr/>
          <p:nvPr/>
        </p:nvSpPr>
        <p:spPr>
          <a:xfrm>
            <a:off x="1169841" y="1233369"/>
            <a:ext cx="1078331"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8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Users</a:t>
            </a:r>
          </a:p>
        </p:txBody>
      </p:sp>
      <p:sp>
        <p:nvSpPr>
          <p:cNvPr id="30" name="Rectangle 29">
            <a:extLst>
              <a:ext uri="{FF2B5EF4-FFF2-40B4-BE49-F238E27FC236}">
                <a16:creationId xmlns:a16="http://schemas.microsoft.com/office/drawing/2014/main" id="{1A8804F0-85AF-A9CC-9EFC-B8CED6B1AF0C}"/>
              </a:ext>
            </a:extLst>
          </p:cNvPr>
          <p:cNvSpPr/>
          <p:nvPr/>
        </p:nvSpPr>
        <p:spPr>
          <a:xfrm>
            <a:off x="3180014" y="946818"/>
            <a:ext cx="756221"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800" b="1" dirty="0">
                <a:solidFill>
                  <a:schemeClr val="accent3"/>
                </a:solidFill>
                <a:latin typeface="ADLaM Display" panose="02010000000000000000" pitchFamily="2" charset="77"/>
                <a:ea typeface="ADLaM Display" panose="02010000000000000000" pitchFamily="2" charset="77"/>
                <a:cs typeface="ADLaM Display" panose="02010000000000000000" pitchFamily="2" charset="77"/>
              </a:rPr>
              <a:t>400K</a:t>
            </a:r>
          </a:p>
        </p:txBody>
      </p:sp>
      <p:sp>
        <p:nvSpPr>
          <p:cNvPr id="31" name="Rectangle 30">
            <a:extLst>
              <a:ext uri="{FF2B5EF4-FFF2-40B4-BE49-F238E27FC236}">
                <a16:creationId xmlns:a16="http://schemas.microsoft.com/office/drawing/2014/main" id="{64EAFB31-3A1A-F328-3B89-1F46DB4FB71E}"/>
              </a:ext>
            </a:extLst>
          </p:cNvPr>
          <p:cNvSpPr/>
          <p:nvPr/>
        </p:nvSpPr>
        <p:spPr>
          <a:xfrm>
            <a:off x="3177843" y="1214394"/>
            <a:ext cx="1078331"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8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Items</a:t>
            </a:r>
          </a:p>
        </p:txBody>
      </p:sp>
      <p:sp>
        <p:nvSpPr>
          <p:cNvPr id="32" name="Rectangle 31">
            <a:extLst>
              <a:ext uri="{FF2B5EF4-FFF2-40B4-BE49-F238E27FC236}">
                <a16:creationId xmlns:a16="http://schemas.microsoft.com/office/drawing/2014/main" id="{6173E938-8981-5A53-8C0B-F3FE5BAB765C}"/>
              </a:ext>
            </a:extLst>
          </p:cNvPr>
          <p:cNvSpPr/>
          <p:nvPr/>
        </p:nvSpPr>
        <p:spPr>
          <a:xfrm>
            <a:off x="5277905" y="944882"/>
            <a:ext cx="756221"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800" b="1" dirty="0">
                <a:solidFill>
                  <a:schemeClr val="accent3"/>
                </a:solidFill>
                <a:latin typeface="ADLaM Display" panose="02010000000000000000" pitchFamily="2" charset="77"/>
                <a:ea typeface="ADLaM Display" panose="02010000000000000000" pitchFamily="2" charset="77"/>
                <a:cs typeface="ADLaM Display" panose="02010000000000000000" pitchFamily="2" charset="77"/>
              </a:rPr>
              <a:t>2.7M</a:t>
            </a:r>
          </a:p>
        </p:txBody>
      </p:sp>
      <p:sp>
        <p:nvSpPr>
          <p:cNvPr id="33" name="Rectangle 32">
            <a:extLst>
              <a:ext uri="{FF2B5EF4-FFF2-40B4-BE49-F238E27FC236}">
                <a16:creationId xmlns:a16="http://schemas.microsoft.com/office/drawing/2014/main" id="{89FB88ED-7602-D4C3-D346-6CD0437303D3}"/>
              </a:ext>
            </a:extLst>
          </p:cNvPr>
          <p:cNvSpPr/>
          <p:nvPr/>
        </p:nvSpPr>
        <p:spPr>
          <a:xfrm>
            <a:off x="5197467" y="1237195"/>
            <a:ext cx="1340877"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8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Interactions</a:t>
            </a:r>
          </a:p>
        </p:txBody>
      </p:sp>
      <p:sp>
        <p:nvSpPr>
          <p:cNvPr id="34" name="Rectangle 33">
            <a:extLst>
              <a:ext uri="{FF2B5EF4-FFF2-40B4-BE49-F238E27FC236}">
                <a16:creationId xmlns:a16="http://schemas.microsoft.com/office/drawing/2014/main" id="{454033A0-F13F-93F9-94C7-0DE1E32E6945}"/>
              </a:ext>
            </a:extLst>
          </p:cNvPr>
          <p:cNvSpPr/>
          <p:nvPr/>
        </p:nvSpPr>
        <p:spPr>
          <a:xfrm>
            <a:off x="7388564" y="945382"/>
            <a:ext cx="756221" cy="257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800" b="1" dirty="0">
                <a:solidFill>
                  <a:schemeClr val="accent3"/>
                </a:solidFill>
                <a:latin typeface="ADLaM Display" panose="02010000000000000000" pitchFamily="2" charset="77"/>
                <a:ea typeface="ADLaM Display" panose="02010000000000000000" pitchFamily="2" charset="77"/>
                <a:cs typeface="ADLaM Display" panose="02010000000000000000" pitchFamily="2" charset="77"/>
              </a:rPr>
              <a:t>1180</a:t>
            </a:r>
          </a:p>
        </p:txBody>
      </p:sp>
      <p:sp>
        <p:nvSpPr>
          <p:cNvPr id="35" name="Rectangle 34">
            <a:extLst>
              <a:ext uri="{FF2B5EF4-FFF2-40B4-BE49-F238E27FC236}">
                <a16:creationId xmlns:a16="http://schemas.microsoft.com/office/drawing/2014/main" id="{6A12C1E3-5FC5-4F57-00B0-F792A0FFF505}"/>
              </a:ext>
            </a:extLst>
          </p:cNvPr>
          <p:cNvSpPr/>
          <p:nvPr/>
        </p:nvSpPr>
        <p:spPr>
          <a:xfrm>
            <a:off x="7336873" y="1222987"/>
            <a:ext cx="1261052" cy="456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8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rPr>
              <a:t>Categories</a:t>
            </a:r>
          </a:p>
        </p:txBody>
      </p:sp>
      <p:sp>
        <p:nvSpPr>
          <p:cNvPr id="45" name="Rectangle 44">
            <a:extLst>
              <a:ext uri="{FF2B5EF4-FFF2-40B4-BE49-F238E27FC236}">
                <a16:creationId xmlns:a16="http://schemas.microsoft.com/office/drawing/2014/main" id="{3E6C6DFE-F82A-3A26-C9B4-437A09188671}"/>
              </a:ext>
            </a:extLst>
          </p:cNvPr>
          <p:cNvSpPr/>
          <p:nvPr/>
        </p:nvSpPr>
        <p:spPr>
          <a:xfrm>
            <a:off x="692126" y="3702462"/>
            <a:ext cx="1744426" cy="998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1200" dirty="0">
              <a:solidFill>
                <a:schemeClr val="tx2">
                  <a:lumMod val="50000"/>
                </a:schemeClr>
              </a:solidFill>
              <a:latin typeface="ADLaM Display" panose="02010000000000000000" pitchFamily="2" charset="77"/>
              <a:ea typeface="ADLaM Display" panose="02010000000000000000" pitchFamily="2" charset="77"/>
              <a:cs typeface="ADLaM Display" panose="02010000000000000000" pitchFamily="2" charset="77"/>
            </a:endParaRPr>
          </a:p>
        </p:txBody>
      </p:sp>
      <p:pic>
        <p:nvPicPr>
          <p:cNvPr id="49" name="Graphic 48" descr="Meeting with solid fill">
            <a:extLst>
              <a:ext uri="{FF2B5EF4-FFF2-40B4-BE49-F238E27FC236}">
                <a16:creationId xmlns:a16="http://schemas.microsoft.com/office/drawing/2014/main" id="{95DBED62-F815-58B4-89A9-42399051FB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796" y="933928"/>
            <a:ext cx="437786" cy="437786"/>
          </a:xfrm>
          <a:prstGeom prst="rect">
            <a:avLst/>
          </a:prstGeom>
        </p:spPr>
      </p:pic>
      <p:pic>
        <p:nvPicPr>
          <p:cNvPr id="53" name="Graphic 52" descr="Connections with solid fill">
            <a:extLst>
              <a:ext uri="{FF2B5EF4-FFF2-40B4-BE49-F238E27FC236}">
                <a16:creationId xmlns:a16="http://schemas.microsoft.com/office/drawing/2014/main" id="{551EDADF-8728-118A-BBD5-0B44229B3E3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76870" y="970313"/>
            <a:ext cx="407579" cy="407579"/>
          </a:xfrm>
          <a:prstGeom prst="rect">
            <a:avLst/>
          </a:prstGeom>
        </p:spPr>
      </p:pic>
      <p:pic>
        <p:nvPicPr>
          <p:cNvPr id="54" name="Graphic 53" descr="Inventory with solid fill">
            <a:extLst>
              <a:ext uri="{FF2B5EF4-FFF2-40B4-BE49-F238E27FC236}">
                <a16:creationId xmlns:a16="http://schemas.microsoft.com/office/drawing/2014/main" id="{8390962E-39A8-DCC2-2783-D383D3ED52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897747" y="954164"/>
            <a:ext cx="377371" cy="377371"/>
          </a:xfrm>
          <a:prstGeom prst="rect">
            <a:avLst/>
          </a:prstGeom>
        </p:spPr>
      </p:pic>
      <p:pic>
        <p:nvPicPr>
          <p:cNvPr id="55" name="Graphic 54" descr="Shopping bag with solid fill">
            <a:extLst>
              <a:ext uri="{FF2B5EF4-FFF2-40B4-BE49-F238E27FC236}">
                <a16:creationId xmlns:a16="http://schemas.microsoft.com/office/drawing/2014/main" id="{7D7DC85A-CD41-0D57-1A45-8108B253A8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6826" y="998281"/>
            <a:ext cx="407579" cy="407579"/>
          </a:xfrm>
          <a:prstGeom prst="rect">
            <a:avLst/>
          </a:prstGeom>
        </p:spPr>
      </p:pic>
      <p:graphicFrame>
        <p:nvGraphicFramePr>
          <p:cNvPr id="56" name="Chart 55">
            <a:extLst>
              <a:ext uri="{FF2B5EF4-FFF2-40B4-BE49-F238E27FC236}">
                <a16:creationId xmlns:a16="http://schemas.microsoft.com/office/drawing/2014/main" id="{7A71798D-5010-6124-9AAE-BF82913F554F}"/>
              </a:ext>
            </a:extLst>
          </p:cNvPr>
          <p:cNvGraphicFramePr/>
          <p:nvPr>
            <p:extLst>
              <p:ext uri="{D42A27DB-BD31-4B8C-83A1-F6EECF244321}">
                <p14:modId xmlns:p14="http://schemas.microsoft.com/office/powerpoint/2010/main" val="508348418"/>
              </p:ext>
            </p:extLst>
          </p:nvPr>
        </p:nvGraphicFramePr>
        <p:xfrm>
          <a:off x="5611913" y="2963863"/>
          <a:ext cx="2933690" cy="1913299"/>
        </p:xfrm>
        <a:graphic>
          <a:graphicData uri="http://schemas.openxmlformats.org/drawingml/2006/chart">
            <c:chart xmlns:c="http://schemas.openxmlformats.org/drawingml/2006/chart" xmlns:r="http://schemas.openxmlformats.org/officeDocument/2006/relationships" r:id="rId11"/>
          </a:graphicData>
        </a:graphic>
      </p:graphicFrame>
      <p:sp>
        <p:nvSpPr>
          <p:cNvPr id="46" name="TextBox 45">
            <a:extLst>
              <a:ext uri="{FF2B5EF4-FFF2-40B4-BE49-F238E27FC236}">
                <a16:creationId xmlns:a16="http://schemas.microsoft.com/office/drawing/2014/main" id="{E2AFC7AD-1CA5-7E78-A3EA-86A1C6D6768B}"/>
              </a:ext>
            </a:extLst>
          </p:cNvPr>
          <p:cNvSpPr txBox="1"/>
          <p:nvPr/>
        </p:nvSpPr>
        <p:spPr>
          <a:xfrm>
            <a:off x="2286000" y="2421672"/>
            <a:ext cx="4572000" cy="307777"/>
          </a:xfrm>
          <a:prstGeom prst="rect">
            <a:avLst/>
          </a:prstGeom>
          <a:noFill/>
        </p:spPr>
        <p:txBody>
          <a:bodyPr wrap="square">
            <a:spAutoFit/>
          </a:bodyPr>
          <a:lstStyle/>
          <a:p>
            <a:r>
              <a:rPr lang="en-US" b="0" dirty="0">
                <a:effectLst/>
              </a:rPr>
              <a:t> </a:t>
            </a:r>
            <a:endParaRPr lang="en-US" dirty="0"/>
          </a:p>
        </p:txBody>
      </p:sp>
      <p:sp>
        <p:nvSpPr>
          <p:cNvPr id="52" name="Snip and Round Single Corner Rectangle 51">
            <a:extLst>
              <a:ext uri="{FF2B5EF4-FFF2-40B4-BE49-F238E27FC236}">
                <a16:creationId xmlns:a16="http://schemas.microsoft.com/office/drawing/2014/main" id="{D7D8DF72-AFBE-DE81-58EB-F3BE0D5A20C7}"/>
              </a:ext>
            </a:extLst>
          </p:cNvPr>
          <p:cNvSpPr/>
          <p:nvPr/>
        </p:nvSpPr>
        <p:spPr>
          <a:xfrm>
            <a:off x="690060" y="3626084"/>
            <a:ext cx="1221404" cy="1185681"/>
          </a:xfrm>
          <a:prstGeom prst="snipRoundRect">
            <a:avLst/>
          </a:prstGeom>
          <a:solidFill>
            <a:srgbClr val="76A4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77"/>
                <a:ea typeface="ADLaM Display" panose="02010000000000000000" pitchFamily="2" charset="77"/>
                <a:cs typeface="ADLaM Display" panose="02010000000000000000" pitchFamily="2" charset="77"/>
              </a:rPr>
              <a:t>User</a:t>
            </a:r>
          </a:p>
          <a:p>
            <a:r>
              <a:rPr lang="en-US" dirty="0">
                <a:latin typeface="ADLaM Display" panose="02010000000000000000" pitchFamily="2" charset="77"/>
                <a:ea typeface="ADLaM Display" panose="02010000000000000000" pitchFamily="2" charset="77"/>
                <a:cs typeface="ADLaM Display" panose="02010000000000000000" pitchFamily="2" charset="77"/>
              </a:rPr>
              <a:t>Item</a:t>
            </a:r>
          </a:p>
          <a:p>
            <a:r>
              <a:rPr lang="en-US" dirty="0">
                <a:latin typeface="ADLaM Display" panose="02010000000000000000" pitchFamily="2" charset="77"/>
                <a:ea typeface="ADLaM Display" panose="02010000000000000000" pitchFamily="2" charset="77"/>
                <a:cs typeface="ADLaM Display" panose="02010000000000000000" pitchFamily="2" charset="77"/>
              </a:rPr>
              <a:t>Event</a:t>
            </a:r>
          </a:p>
          <a:p>
            <a:r>
              <a:rPr lang="en-US" dirty="0">
                <a:latin typeface="ADLaM Display" panose="02010000000000000000" pitchFamily="2" charset="77"/>
                <a:ea typeface="ADLaM Display" panose="02010000000000000000" pitchFamily="2" charset="77"/>
                <a:cs typeface="ADLaM Display" panose="02010000000000000000" pitchFamily="2" charset="77"/>
              </a:rPr>
              <a:t>Time</a:t>
            </a:r>
          </a:p>
        </p:txBody>
      </p:sp>
      <p:sp>
        <p:nvSpPr>
          <p:cNvPr id="62" name="TextBox 61">
            <a:extLst>
              <a:ext uri="{FF2B5EF4-FFF2-40B4-BE49-F238E27FC236}">
                <a16:creationId xmlns:a16="http://schemas.microsoft.com/office/drawing/2014/main" id="{C87DC630-F7A8-EF48-95B7-7B67D60AC3D3}"/>
              </a:ext>
            </a:extLst>
          </p:cNvPr>
          <p:cNvSpPr txBox="1"/>
          <p:nvPr/>
        </p:nvSpPr>
        <p:spPr>
          <a:xfrm>
            <a:off x="889196" y="3330128"/>
            <a:ext cx="787204" cy="523220"/>
          </a:xfrm>
          <a:prstGeom prst="rect">
            <a:avLst/>
          </a:prstGeom>
          <a:noFill/>
        </p:spPr>
        <p:txBody>
          <a:bodyPr wrap="squar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Events</a:t>
            </a:r>
          </a:p>
          <a:p>
            <a:endParaRPr lang="en-US" dirty="0"/>
          </a:p>
        </p:txBody>
      </p:sp>
      <p:sp>
        <p:nvSpPr>
          <p:cNvPr id="63" name="Snip and Round Single Corner Rectangle 62">
            <a:extLst>
              <a:ext uri="{FF2B5EF4-FFF2-40B4-BE49-F238E27FC236}">
                <a16:creationId xmlns:a16="http://schemas.microsoft.com/office/drawing/2014/main" id="{5A037C12-6003-6834-F657-4B158DF7A2B8}"/>
              </a:ext>
            </a:extLst>
          </p:cNvPr>
          <p:cNvSpPr/>
          <p:nvPr/>
        </p:nvSpPr>
        <p:spPr>
          <a:xfrm>
            <a:off x="4078205" y="3605777"/>
            <a:ext cx="1221404" cy="1185681"/>
          </a:xfrm>
          <a:prstGeom prst="snipRoundRect">
            <a:avLst/>
          </a:prstGeom>
          <a:solidFill>
            <a:srgbClr val="76A4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77"/>
                <a:ea typeface="ADLaM Display" panose="02010000000000000000" pitchFamily="2" charset="77"/>
                <a:cs typeface="ADLaM Display" panose="02010000000000000000" pitchFamily="2" charset="77"/>
              </a:rPr>
              <a:t>Category</a:t>
            </a:r>
          </a:p>
          <a:p>
            <a:endParaRPr lang="en-US" dirty="0">
              <a:latin typeface="ADLaM Display" panose="02010000000000000000" pitchFamily="2" charset="77"/>
              <a:ea typeface="ADLaM Display" panose="02010000000000000000" pitchFamily="2" charset="77"/>
              <a:cs typeface="ADLaM Display" panose="02010000000000000000" pitchFamily="2" charset="77"/>
            </a:endParaRPr>
          </a:p>
          <a:p>
            <a:r>
              <a:rPr lang="en-US" dirty="0">
                <a:latin typeface="ADLaM Display" panose="02010000000000000000" pitchFamily="2" charset="77"/>
                <a:ea typeface="ADLaM Display" panose="02010000000000000000" pitchFamily="2" charset="77"/>
                <a:cs typeface="ADLaM Display" panose="02010000000000000000" pitchFamily="2" charset="77"/>
              </a:rPr>
              <a:t>Parent category</a:t>
            </a:r>
          </a:p>
        </p:txBody>
      </p:sp>
      <p:sp>
        <p:nvSpPr>
          <p:cNvPr id="64" name="TextBox 63">
            <a:extLst>
              <a:ext uri="{FF2B5EF4-FFF2-40B4-BE49-F238E27FC236}">
                <a16:creationId xmlns:a16="http://schemas.microsoft.com/office/drawing/2014/main" id="{D334BAE2-F9DA-8DB1-6D17-57C1EC501039}"/>
              </a:ext>
            </a:extLst>
          </p:cNvPr>
          <p:cNvSpPr txBox="1"/>
          <p:nvPr/>
        </p:nvSpPr>
        <p:spPr>
          <a:xfrm>
            <a:off x="4037061" y="3349561"/>
            <a:ext cx="1519467" cy="523220"/>
          </a:xfrm>
          <a:prstGeom prst="rect">
            <a:avLst/>
          </a:prstGeom>
          <a:noFill/>
        </p:spPr>
        <p:txBody>
          <a:bodyPr wrap="squar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Category tree</a:t>
            </a:r>
          </a:p>
          <a:p>
            <a:endParaRPr lang="en-US" dirty="0"/>
          </a:p>
        </p:txBody>
      </p:sp>
      <p:sp>
        <p:nvSpPr>
          <p:cNvPr id="65" name="Snip and Round Single Corner Rectangle 64">
            <a:extLst>
              <a:ext uri="{FF2B5EF4-FFF2-40B4-BE49-F238E27FC236}">
                <a16:creationId xmlns:a16="http://schemas.microsoft.com/office/drawing/2014/main" id="{28F115B3-27A6-8446-0170-6A6BF1DB777B}"/>
              </a:ext>
            </a:extLst>
          </p:cNvPr>
          <p:cNvSpPr/>
          <p:nvPr/>
        </p:nvSpPr>
        <p:spPr>
          <a:xfrm>
            <a:off x="2367800" y="3626084"/>
            <a:ext cx="1221404" cy="1185681"/>
          </a:xfrm>
          <a:prstGeom prst="snipRoundRect">
            <a:avLst/>
          </a:prstGeom>
          <a:solidFill>
            <a:srgbClr val="76A4C0"/>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latin typeface="ADLaM Display" panose="02010000000000000000" pitchFamily="2" charset="77"/>
                <a:ea typeface="ADLaM Display" panose="02010000000000000000" pitchFamily="2" charset="77"/>
                <a:cs typeface="ADLaM Display" panose="02010000000000000000" pitchFamily="2" charset="77"/>
              </a:rPr>
              <a:t>Item</a:t>
            </a:r>
          </a:p>
          <a:p>
            <a:r>
              <a:rPr lang="en-US" dirty="0">
                <a:latin typeface="ADLaM Display" panose="02010000000000000000" pitchFamily="2" charset="77"/>
                <a:ea typeface="ADLaM Display" panose="02010000000000000000" pitchFamily="2" charset="77"/>
                <a:cs typeface="ADLaM Display" panose="02010000000000000000" pitchFamily="2" charset="77"/>
              </a:rPr>
              <a:t>Time</a:t>
            </a:r>
          </a:p>
          <a:p>
            <a:r>
              <a:rPr lang="en-US" dirty="0">
                <a:latin typeface="ADLaM Display" panose="02010000000000000000" pitchFamily="2" charset="77"/>
                <a:ea typeface="ADLaM Display" panose="02010000000000000000" pitchFamily="2" charset="77"/>
                <a:cs typeface="ADLaM Display" panose="02010000000000000000" pitchFamily="2" charset="77"/>
              </a:rPr>
              <a:t>Properties</a:t>
            </a:r>
          </a:p>
        </p:txBody>
      </p:sp>
      <p:sp>
        <p:nvSpPr>
          <p:cNvPr id="66" name="TextBox 65">
            <a:extLst>
              <a:ext uri="{FF2B5EF4-FFF2-40B4-BE49-F238E27FC236}">
                <a16:creationId xmlns:a16="http://schemas.microsoft.com/office/drawing/2014/main" id="{6518B6EC-ACDE-12AA-CF2A-628264A58A20}"/>
              </a:ext>
            </a:extLst>
          </p:cNvPr>
          <p:cNvSpPr txBox="1"/>
          <p:nvPr/>
        </p:nvSpPr>
        <p:spPr>
          <a:xfrm>
            <a:off x="2247311" y="3340238"/>
            <a:ext cx="1554876" cy="523220"/>
          </a:xfrm>
          <a:prstGeom prst="rect">
            <a:avLst/>
          </a:prstGeom>
          <a:noFill/>
        </p:spPr>
        <p:txBody>
          <a:bodyPr wrap="square" rtlCol="0">
            <a:spAutoFit/>
          </a:bodyPr>
          <a:lstStyle/>
          <a:p>
            <a:r>
              <a:rPr lang="en-US" dirty="0">
                <a:latin typeface="ADLaM Display" panose="02010000000000000000" pitchFamily="2" charset="77"/>
                <a:ea typeface="ADLaM Display" panose="02010000000000000000" pitchFamily="2" charset="77"/>
                <a:cs typeface="ADLaM Display" panose="02010000000000000000" pitchFamily="2" charset="77"/>
              </a:rPr>
              <a:t>Item properties</a:t>
            </a:r>
          </a:p>
          <a:p>
            <a:endParaRPr lang="en-US" dirty="0"/>
          </a:p>
        </p:txBody>
      </p:sp>
    </p:spTree>
    <p:extLst>
      <p:ext uri="{BB962C8B-B14F-4D97-AF65-F5344CB8AC3E}">
        <p14:creationId xmlns:p14="http://schemas.microsoft.com/office/powerpoint/2010/main" val="2684580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000">
          <a:extLst>
            <a:ext uri="{FF2B5EF4-FFF2-40B4-BE49-F238E27FC236}">
              <a16:creationId xmlns:a16="http://schemas.microsoft.com/office/drawing/2014/main" id="{ED7446D7-5442-D344-84C5-1699DA170D5C}"/>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8F7B7587-27A2-F962-CB77-0C0FCCBACBB4}"/>
              </a:ext>
            </a:extLst>
          </p:cNvPr>
          <p:cNvSpPr/>
          <p:nvPr/>
        </p:nvSpPr>
        <p:spPr>
          <a:xfrm rot="10800000" flipH="1">
            <a:off x="1635833" y="3051511"/>
            <a:ext cx="2558897" cy="30727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A79BE6D5-1DD4-CEFF-E84E-9D96089B4FFE}"/>
              </a:ext>
            </a:extLst>
          </p:cNvPr>
          <p:cNvSpPr/>
          <p:nvPr/>
        </p:nvSpPr>
        <p:spPr>
          <a:xfrm rot="10800000" flipH="1">
            <a:off x="2285335" y="2398512"/>
            <a:ext cx="2353639" cy="318873"/>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FA4D9A5E-8BAD-D678-1BFA-5D03D10DE89B}"/>
              </a:ext>
            </a:extLst>
          </p:cNvPr>
          <p:cNvSpPr/>
          <p:nvPr/>
        </p:nvSpPr>
        <p:spPr>
          <a:xfrm rot="10800000" flipH="1">
            <a:off x="1274323" y="3644811"/>
            <a:ext cx="1857100" cy="298956"/>
          </a:xfrm>
          <a:prstGeom prst="homePlate">
            <a:avLst>
              <a:gd name="adj" fmla="val 50000"/>
            </a:avLst>
          </a:prstGeom>
          <a:solidFill>
            <a:srgbClr val="507B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44A3774C-25D3-25E7-8083-BB5A0C19528C}"/>
              </a:ext>
            </a:extLst>
          </p:cNvPr>
          <p:cNvSpPr/>
          <p:nvPr/>
        </p:nvSpPr>
        <p:spPr>
          <a:xfrm rot="10800000" flipH="1">
            <a:off x="1705024" y="1767337"/>
            <a:ext cx="2489706" cy="318873"/>
          </a:xfrm>
          <a:prstGeom prst="homePlate">
            <a:avLst>
              <a:gd name="adj" fmla="val 50000"/>
            </a:avLst>
          </a:prstGeom>
          <a:solidFill>
            <a:srgbClr val="76A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A1883C99-7FB4-F77A-2C34-BB7C2212FF88}"/>
              </a:ext>
            </a:extLst>
          </p:cNvPr>
          <p:cNvSpPr/>
          <p:nvPr/>
        </p:nvSpPr>
        <p:spPr>
          <a:xfrm rot="10800000" flipH="1">
            <a:off x="1442725" y="1152350"/>
            <a:ext cx="1645939" cy="304627"/>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4">
            <a:extLst>
              <a:ext uri="{FF2B5EF4-FFF2-40B4-BE49-F238E27FC236}">
                <a16:creationId xmlns:a16="http://schemas.microsoft.com/office/drawing/2014/main" id="{662DD971-A5F3-5BC5-9E4B-A5459A05235D}"/>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244713BB-FE34-A2AF-33CB-14CF6441B3BF}"/>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73450943-584B-6D4C-1210-7EBD86216166}"/>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7C0A0366-7463-FE13-0A2A-056A0014E263}"/>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30DAED1C-3C1E-EFD4-046B-BDA249D0F10D}"/>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13EE6A23-7E64-E35D-C1F7-32C878A383D0}"/>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rgbClr val="507B96"/>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7246933E-4A24-BE56-4DAC-D2477469D1A8}"/>
              </a:ext>
            </a:extLst>
          </p:cNvPr>
          <p:cNvSpPr txBox="1"/>
          <p:nvPr/>
        </p:nvSpPr>
        <p:spPr>
          <a:xfrm>
            <a:off x="4233800" y="1645574"/>
            <a:ext cx="4304815" cy="646331"/>
          </a:xfrm>
          <a:prstGeom prst="rect">
            <a:avLst/>
          </a:prstGeom>
          <a:noFill/>
        </p:spPr>
        <p:txBody>
          <a:bodyPr wrap="square">
            <a:spAutoFit/>
          </a:bodyPr>
          <a:lstStyle/>
          <a:p>
            <a:r>
              <a:rPr lang="en-US" sz="1200" b="0" i="0" dirty="0">
                <a:solidFill>
                  <a:srgbClr val="76A4C0"/>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rgbClr val="76A4C0"/>
              </a:solidFill>
            </a:endParaRPr>
          </a:p>
        </p:txBody>
      </p:sp>
      <p:sp>
        <p:nvSpPr>
          <p:cNvPr id="7" name="TextBox 6">
            <a:extLst>
              <a:ext uri="{FF2B5EF4-FFF2-40B4-BE49-F238E27FC236}">
                <a16:creationId xmlns:a16="http://schemas.microsoft.com/office/drawing/2014/main" id="{195C8BF7-D0C1-F5CF-4567-439A20A294C1}"/>
              </a:ext>
            </a:extLst>
          </p:cNvPr>
          <p:cNvSpPr txBox="1"/>
          <p:nvPr/>
        </p:nvSpPr>
        <p:spPr>
          <a:xfrm>
            <a:off x="4638974" y="2248584"/>
            <a:ext cx="4235175" cy="646331"/>
          </a:xfrm>
          <a:prstGeom prst="rect">
            <a:avLst/>
          </a:prstGeom>
          <a:noFill/>
        </p:spPr>
        <p:txBody>
          <a:bodyPr wrap="square">
            <a:spAutoFit/>
          </a:bodyPr>
          <a:lstStyle/>
          <a:p>
            <a:r>
              <a:rPr lang="en-US" sz="1200" dirty="0">
                <a:solidFill>
                  <a:srgbClr val="04A68F"/>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8CBA333B-0646-CE6A-250B-61ACB43FD62C}"/>
              </a:ext>
            </a:extLst>
          </p:cNvPr>
          <p:cNvSpPr txBox="1"/>
          <p:nvPr/>
        </p:nvSpPr>
        <p:spPr>
          <a:xfrm>
            <a:off x="4306625" y="2926676"/>
            <a:ext cx="3909720" cy="646331"/>
          </a:xfrm>
          <a:prstGeom prst="rect">
            <a:avLst/>
          </a:prstGeom>
          <a:noFill/>
        </p:spPr>
        <p:txBody>
          <a:bodyPr wrap="square">
            <a:spAutoFit/>
          </a:bodyPr>
          <a:lstStyle/>
          <a:p>
            <a:r>
              <a:rPr lang="en-US" sz="1200" dirty="0">
                <a:solidFill>
                  <a:srgbClr val="76A4C0"/>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rgbClr val="76A4C0"/>
              </a:solidFill>
            </a:endParaRPr>
          </a:p>
        </p:txBody>
      </p:sp>
      <p:sp>
        <p:nvSpPr>
          <p:cNvPr id="10" name="TextBox 9">
            <a:extLst>
              <a:ext uri="{FF2B5EF4-FFF2-40B4-BE49-F238E27FC236}">
                <a16:creationId xmlns:a16="http://schemas.microsoft.com/office/drawing/2014/main" id="{356D1303-CCDB-2BD1-CFA6-9C8AF8A983A0}"/>
              </a:ext>
            </a:extLst>
          </p:cNvPr>
          <p:cNvSpPr txBox="1"/>
          <p:nvPr/>
        </p:nvSpPr>
        <p:spPr>
          <a:xfrm>
            <a:off x="3088665" y="3573007"/>
            <a:ext cx="3867300" cy="461665"/>
          </a:xfrm>
          <a:prstGeom prst="rect">
            <a:avLst/>
          </a:prstGeom>
          <a:noFill/>
        </p:spPr>
        <p:txBody>
          <a:bodyPr wrap="square">
            <a:spAutoFit/>
          </a:bodyPr>
          <a:lstStyle/>
          <a:p>
            <a:r>
              <a:rPr lang="en-US" sz="1200" dirty="0">
                <a:solidFill>
                  <a:srgbClr val="507B96"/>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17F1717E-85E2-9784-A1B8-8486E9A231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6A2B0846-4FCC-5FAA-3F55-92E3D7EC2ACD}"/>
              </a:ext>
            </a:extLst>
          </p:cNvPr>
          <p:cNvSpPr txBox="1"/>
          <p:nvPr/>
        </p:nvSpPr>
        <p:spPr>
          <a:xfrm>
            <a:off x="2277301" y="1179818"/>
            <a:ext cx="562975" cy="261610"/>
          </a:xfrm>
          <a:prstGeom prst="rect">
            <a:avLst/>
          </a:prstGeom>
          <a:noFill/>
        </p:spPr>
        <p:txBody>
          <a:bodyPr wrap="none" rtlCol="0">
            <a:spAutoFit/>
          </a:bodyPr>
          <a:lstStyle/>
          <a:p>
            <a:r>
              <a:rPr lang="en-US" sz="1100" b="1" dirty="0">
                <a:latin typeface="Fira Sans" panose="020B0503050000020004" pitchFamily="34" charset="0"/>
              </a:rPr>
              <a:t>Trend</a:t>
            </a:r>
          </a:p>
        </p:txBody>
      </p:sp>
      <p:sp>
        <p:nvSpPr>
          <p:cNvPr id="14" name="TextBox 13">
            <a:extLst>
              <a:ext uri="{FF2B5EF4-FFF2-40B4-BE49-F238E27FC236}">
                <a16:creationId xmlns:a16="http://schemas.microsoft.com/office/drawing/2014/main" id="{7DE2FE4B-05CC-A316-73C7-065F325985DD}"/>
              </a:ext>
            </a:extLst>
          </p:cNvPr>
          <p:cNvSpPr txBox="1"/>
          <p:nvPr/>
        </p:nvSpPr>
        <p:spPr>
          <a:xfrm>
            <a:off x="2778296" y="1801943"/>
            <a:ext cx="957313" cy="261610"/>
          </a:xfrm>
          <a:prstGeom prst="rect">
            <a:avLst/>
          </a:prstGeom>
          <a:noFill/>
        </p:spPr>
        <p:txBody>
          <a:bodyPr wrap="none" rtlCol="0">
            <a:spAutoFit/>
          </a:bodyPr>
          <a:lstStyle/>
          <a:p>
            <a:r>
              <a:rPr lang="en-US" sz="1100" b="1" dirty="0">
                <a:latin typeface="Fira Sans" panose="020B0503050000020004" pitchFamily="34" charset="0"/>
              </a:rPr>
              <a:t>Bottlenecks</a:t>
            </a:r>
          </a:p>
        </p:txBody>
      </p:sp>
      <p:sp>
        <p:nvSpPr>
          <p:cNvPr id="15" name="TextBox 14">
            <a:extLst>
              <a:ext uri="{FF2B5EF4-FFF2-40B4-BE49-F238E27FC236}">
                <a16:creationId xmlns:a16="http://schemas.microsoft.com/office/drawing/2014/main" id="{CF6C27A2-6656-7CAB-AF93-5EA24A3A6343}"/>
              </a:ext>
            </a:extLst>
          </p:cNvPr>
          <p:cNvSpPr txBox="1"/>
          <p:nvPr/>
        </p:nvSpPr>
        <p:spPr>
          <a:xfrm>
            <a:off x="2780803" y="2427151"/>
            <a:ext cx="2538215" cy="261610"/>
          </a:xfrm>
          <a:prstGeom prst="rect">
            <a:avLst/>
          </a:prstGeom>
          <a:noFill/>
        </p:spPr>
        <p:txBody>
          <a:bodyPr wrap="square" rtlCol="0">
            <a:spAutoFit/>
          </a:bodyPr>
          <a:lstStyle/>
          <a:p>
            <a:r>
              <a:rPr lang="en-US" sz="1100" b="1" dirty="0">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3B5DB5C8-3C79-3A06-D268-AB247E64947C}"/>
              </a:ext>
            </a:extLst>
          </p:cNvPr>
          <p:cNvSpPr txBox="1"/>
          <p:nvPr/>
        </p:nvSpPr>
        <p:spPr>
          <a:xfrm>
            <a:off x="2710640" y="3070462"/>
            <a:ext cx="1827341" cy="261610"/>
          </a:xfrm>
          <a:prstGeom prst="rect">
            <a:avLst/>
          </a:prstGeom>
          <a:noFill/>
        </p:spPr>
        <p:txBody>
          <a:bodyPr wrap="square" rtlCol="0">
            <a:spAutoFit/>
          </a:bodyPr>
          <a:lstStyle/>
          <a:p>
            <a:r>
              <a:rPr lang="en-US" sz="1100" b="1" dirty="0">
                <a:latin typeface="Fira Sans" panose="020B0503050000020004" pitchFamily="34" charset="0"/>
              </a:rPr>
              <a:t>Item Segregation</a:t>
            </a:r>
          </a:p>
        </p:txBody>
      </p:sp>
      <p:sp>
        <p:nvSpPr>
          <p:cNvPr id="17" name="TextBox 16">
            <a:extLst>
              <a:ext uri="{FF2B5EF4-FFF2-40B4-BE49-F238E27FC236}">
                <a16:creationId xmlns:a16="http://schemas.microsoft.com/office/drawing/2014/main" id="{1AAD2991-6EB8-9D02-5491-5EBF6E495A4E}"/>
              </a:ext>
            </a:extLst>
          </p:cNvPr>
          <p:cNvSpPr txBox="1"/>
          <p:nvPr/>
        </p:nvSpPr>
        <p:spPr>
          <a:xfrm>
            <a:off x="2174993" y="3657792"/>
            <a:ext cx="1827341" cy="261610"/>
          </a:xfrm>
          <a:prstGeom prst="rect">
            <a:avLst/>
          </a:prstGeom>
          <a:noFill/>
        </p:spPr>
        <p:txBody>
          <a:bodyPr wrap="square" rtlCol="0">
            <a:spAutoFit/>
          </a:bodyPr>
          <a:lstStyle/>
          <a:p>
            <a:r>
              <a:rPr lang="en-US" sz="1100" b="1" dirty="0">
                <a:latin typeface="Fira Sans" panose="020B0503050000020004" pitchFamily="34" charset="0"/>
              </a:rPr>
              <a:t>Abnormality</a:t>
            </a:r>
          </a:p>
        </p:txBody>
      </p:sp>
    </p:spTree>
    <p:extLst>
      <p:ext uri="{BB962C8B-B14F-4D97-AF65-F5344CB8AC3E}">
        <p14:creationId xmlns:p14="http://schemas.microsoft.com/office/powerpoint/2010/main" val="133663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0">
          <a:extLst>
            <a:ext uri="{FF2B5EF4-FFF2-40B4-BE49-F238E27FC236}">
              <a16:creationId xmlns:a16="http://schemas.microsoft.com/office/drawing/2014/main" id="{DC514C9D-8B38-FBCD-0271-5C602A8C09AE}"/>
            </a:ext>
          </a:extLst>
        </p:cNvPr>
        <p:cNvGrpSpPr/>
        <p:nvPr/>
      </p:nvGrpSpPr>
      <p:grpSpPr>
        <a:xfrm>
          <a:off x="0" y="0"/>
          <a:ext cx="0" cy="0"/>
          <a:chOff x="0" y="0"/>
          <a:chExt cx="0" cy="0"/>
        </a:xfrm>
      </p:grpSpPr>
      <p:sp>
        <p:nvSpPr>
          <p:cNvPr id="3" name="Google Shape;2001;p44">
            <a:extLst>
              <a:ext uri="{FF2B5EF4-FFF2-40B4-BE49-F238E27FC236}">
                <a16:creationId xmlns:a16="http://schemas.microsoft.com/office/drawing/2014/main" id="{0F8E21B9-17F0-97A3-8C1D-E5EAB920EA7D}"/>
              </a:ext>
            </a:extLst>
          </p:cNvPr>
          <p:cNvSpPr/>
          <p:nvPr/>
        </p:nvSpPr>
        <p:spPr>
          <a:xfrm rot="10800000" flipH="1">
            <a:off x="1635833" y="3051511"/>
            <a:ext cx="2558897" cy="307275"/>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2002;p44">
            <a:extLst>
              <a:ext uri="{FF2B5EF4-FFF2-40B4-BE49-F238E27FC236}">
                <a16:creationId xmlns:a16="http://schemas.microsoft.com/office/drawing/2014/main" id="{DB889184-6ED6-057D-2521-0D42542129F9}"/>
              </a:ext>
            </a:extLst>
          </p:cNvPr>
          <p:cNvSpPr/>
          <p:nvPr/>
        </p:nvSpPr>
        <p:spPr>
          <a:xfrm rot="10800000" flipH="1">
            <a:off x="2285335" y="2398512"/>
            <a:ext cx="2353639"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4">
            <a:extLst>
              <a:ext uri="{FF2B5EF4-FFF2-40B4-BE49-F238E27FC236}">
                <a16:creationId xmlns:a16="http://schemas.microsoft.com/office/drawing/2014/main" id="{750D3775-9874-1832-9EF0-407A831456F2}"/>
              </a:ext>
            </a:extLst>
          </p:cNvPr>
          <p:cNvSpPr/>
          <p:nvPr/>
        </p:nvSpPr>
        <p:spPr>
          <a:xfrm rot="10800000" flipH="1">
            <a:off x="1274323" y="3644811"/>
            <a:ext cx="1857100" cy="298956"/>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4">
            <a:extLst>
              <a:ext uri="{FF2B5EF4-FFF2-40B4-BE49-F238E27FC236}">
                <a16:creationId xmlns:a16="http://schemas.microsoft.com/office/drawing/2014/main" id="{B2C2BEC4-0F88-30A7-72F6-1B6DA131D68F}"/>
              </a:ext>
            </a:extLst>
          </p:cNvPr>
          <p:cNvSpPr/>
          <p:nvPr/>
        </p:nvSpPr>
        <p:spPr>
          <a:xfrm rot="10800000" flipH="1">
            <a:off x="1705024" y="1767337"/>
            <a:ext cx="2489706" cy="318873"/>
          </a:xfrm>
          <a:prstGeom prst="homePlate">
            <a:avLst>
              <a:gd name="adj" fmla="val 50000"/>
            </a:avLst>
          </a:pr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a:extLst>
              <a:ext uri="{FF2B5EF4-FFF2-40B4-BE49-F238E27FC236}">
                <a16:creationId xmlns:a16="http://schemas.microsoft.com/office/drawing/2014/main" id="{098FDDD7-9E16-6D49-E37B-7C71EBAE39BE}"/>
              </a:ext>
            </a:extLst>
          </p:cNvPr>
          <p:cNvSpPr/>
          <p:nvPr/>
        </p:nvSpPr>
        <p:spPr>
          <a:xfrm rot="10800000" flipH="1">
            <a:off x="1442725" y="1152350"/>
            <a:ext cx="1645939" cy="304627"/>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4" name="Google Shape;2004;p44">
            <a:extLst>
              <a:ext uri="{FF2B5EF4-FFF2-40B4-BE49-F238E27FC236}">
                <a16:creationId xmlns:a16="http://schemas.microsoft.com/office/drawing/2014/main" id="{AD27C245-0D8B-70C2-DB4E-3A2D2CA755E5}"/>
              </a:ext>
            </a:extLst>
          </p:cNvPr>
          <p:cNvSpPr txBox="1">
            <a:spLocks noGrp="1"/>
          </p:cNvSpPr>
          <p:nvPr>
            <p:ph type="title"/>
          </p:nvPr>
        </p:nvSpPr>
        <p:spPr>
          <a:xfrm>
            <a:off x="1995450" y="352425"/>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600" dirty="0">
                <a:latin typeface="Fira Sans" panose="020B0503050000020004" pitchFamily="34" charset="0"/>
                <a:ea typeface="Fira Sans Extra Condensed Medium"/>
                <a:cs typeface="Fira Sans Extra Condensed Medium"/>
                <a:sym typeface="Fira Sans Extra Condensed Medium"/>
              </a:rPr>
              <a:t>Data Insights</a:t>
            </a:r>
            <a:endParaRPr sz="2600" dirty="0">
              <a:latin typeface="Fira Sans" panose="020B0503050000020004" pitchFamily="34" charset="0"/>
              <a:ea typeface="Fira Sans Extra Condensed Medium"/>
              <a:cs typeface="Fira Sans Extra Condensed Medium"/>
              <a:sym typeface="Fira Sans Extra Condensed Medium"/>
            </a:endParaRPr>
          </a:p>
        </p:txBody>
      </p:sp>
      <p:sp>
        <p:nvSpPr>
          <p:cNvPr id="2005" name="Google Shape;2005;p44">
            <a:extLst>
              <a:ext uri="{FF2B5EF4-FFF2-40B4-BE49-F238E27FC236}">
                <a16:creationId xmlns:a16="http://schemas.microsoft.com/office/drawing/2014/main" id="{9C85F8EE-F316-9DB6-D1DD-CCCB91BB761D}"/>
              </a:ext>
            </a:extLst>
          </p:cNvPr>
          <p:cNvSpPr/>
          <p:nvPr/>
        </p:nvSpPr>
        <p:spPr>
          <a:xfrm>
            <a:off x="-636216" y="3283021"/>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a:extLst>
              <a:ext uri="{FF2B5EF4-FFF2-40B4-BE49-F238E27FC236}">
                <a16:creationId xmlns:a16="http://schemas.microsoft.com/office/drawing/2014/main" id="{00C0110D-6016-3C1A-84B9-1C78845E0FA5}"/>
              </a:ext>
            </a:extLst>
          </p:cNvPr>
          <p:cNvSpPr/>
          <p:nvPr/>
        </p:nvSpPr>
        <p:spPr>
          <a:xfrm>
            <a:off x="89523" y="1150993"/>
            <a:ext cx="2691280" cy="2817985"/>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4">
            <a:extLst>
              <a:ext uri="{FF2B5EF4-FFF2-40B4-BE49-F238E27FC236}">
                <a16:creationId xmlns:a16="http://schemas.microsoft.com/office/drawing/2014/main" id="{9653401B-AE3D-A024-54FC-8A6340BCE87B}"/>
              </a:ext>
            </a:extLst>
          </p:cNvPr>
          <p:cNvSpPr/>
          <p:nvPr/>
        </p:nvSpPr>
        <p:spPr>
          <a:xfrm>
            <a:off x="391916" y="1480083"/>
            <a:ext cx="2109242" cy="2164728"/>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a:extLst>
              <a:ext uri="{FF2B5EF4-FFF2-40B4-BE49-F238E27FC236}">
                <a16:creationId xmlns:a16="http://schemas.microsoft.com/office/drawing/2014/main" id="{7D61E1C9-6A1F-5793-6DBF-48BF41643D54}"/>
              </a:ext>
            </a:extLst>
          </p:cNvPr>
          <p:cNvSpPr txBox="1"/>
          <p:nvPr/>
        </p:nvSpPr>
        <p:spPr>
          <a:xfrm>
            <a:off x="3462725" y="27927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Venus</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019" name="Google Shape;2019;p44">
            <a:extLst>
              <a:ext uri="{FF2B5EF4-FFF2-40B4-BE49-F238E27FC236}">
                <a16:creationId xmlns:a16="http://schemas.microsoft.com/office/drawing/2014/main" id="{D77767F7-61AB-3AE2-2478-C083303E66EF}"/>
              </a:ext>
            </a:extLst>
          </p:cNvPr>
          <p:cNvSpPr txBox="1"/>
          <p:nvPr/>
        </p:nvSpPr>
        <p:spPr>
          <a:xfrm>
            <a:off x="3131423" y="1063404"/>
            <a:ext cx="3867300" cy="456600"/>
          </a:xfrm>
          <a:prstGeom prst="rect">
            <a:avLst/>
          </a:prstGeom>
          <a:noFill/>
          <a:ln>
            <a:noFill/>
          </a:ln>
        </p:spPr>
        <p:txBody>
          <a:bodyPr spcFirstLastPara="1" wrap="square" lIns="0" tIns="91425" rIns="91425" bIns="91425" anchor="ctr" anchorCtr="0">
            <a:noAutofit/>
          </a:bodyPr>
          <a:lstStyle/>
          <a:p>
            <a:r>
              <a:rPr lang="en-US" sz="1200" dirty="0">
                <a:solidFill>
                  <a:srgbClr val="507B96"/>
                </a:solidFill>
                <a:latin typeface="ADLaM Display" panose="02010000000000000000" pitchFamily="2" charset="77"/>
                <a:ea typeface="ADLaM Display" panose="02010000000000000000" pitchFamily="2" charset="77"/>
                <a:cs typeface="ADLaM Display" panose="02010000000000000000" pitchFamily="2" charset="77"/>
              </a:rPr>
              <a:t>How does the seasonal trend look? Can we explain those? Can we focus our marketing or promotional strategy to fit them?</a:t>
            </a:r>
          </a:p>
        </p:txBody>
      </p:sp>
      <p:sp>
        <p:nvSpPr>
          <p:cNvPr id="5" name="TextBox 4">
            <a:extLst>
              <a:ext uri="{FF2B5EF4-FFF2-40B4-BE49-F238E27FC236}">
                <a16:creationId xmlns:a16="http://schemas.microsoft.com/office/drawing/2014/main" id="{A35B7906-9CDA-EB01-D7D8-89EA13C5D61B}"/>
              </a:ext>
            </a:extLst>
          </p:cNvPr>
          <p:cNvSpPr txBox="1"/>
          <p:nvPr/>
        </p:nvSpPr>
        <p:spPr>
          <a:xfrm>
            <a:off x="4233800" y="1645574"/>
            <a:ext cx="4304815" cy="646331"/>
          </a:xfrm>
          <a:prstGeom prst="rect">
            <a:avLst/>
          </a:prstGeom>
          <a:noFill/>
        </p:spPr>
        <p:txBody>
          <a:bodyPr wrap="square">
            <a:spAutoFit/>
          </a:bodyPr>
          <a:lstStyle/>
          <a:p>
            <a:r>
              <a:rPr lang="en-US" sz="1200" b="0" i="0" dirty="0">
                <a:solidFill>
                  <a:schemeClr val="accent5">
                    <a:lumMod val="20000"/>
                    <a:lumOff val="80000"/>
                  </a:schemeClr>
                </a:solidFill>
                <a:effectLst/>
                <a:latin typeface="ADLaM Display" panose="02010000000000000000" pitchFamily="2" charset="77"/>
                <a:ea typeface="ADLaM Display" panose="02010000000000000000" pitchFamily="2" charset="77"/>
                <a:cs typeface="ADLaM Display" panose="02010000000000000000" pitchFamily="2" charset="77"/>
              </a:rPr>
              <a:t>What are the dropout rates between each step to understand potential friction points in the buying process?</a:t>
            </a:r>
            <a:endParaRPr lang="en-US" sz="1200" dirty="0">
              <a:solidFill>
                <a:schemeClr val="accent5">
                  <a:lumMod val="20000"/>
                  <a:lumOff val="80000"/>
                </a:schemeClr>
              </a:solidFill>
            </a:endParaRPr>
          </a:p>
        </p:txBody>
      </p:sp>
      <p:sp>
        <p:nvSpPr>
          <p:cNvPr id="7" name="TextBox 6">
            <a:extLst>
              <a:ext uri="{FF2B5EF4-FFF2-40B4-BE49-F238E27FC236}">
                <a16:creationId xmlns:a16="http://schemas.microsoft.com/office/drawing/2014/main" id="{AF569871-3438-B921-5295-95606E755D1F}"/>
              </a:ext>
            </a:extLst>
          </p:cNvPr>
          <p:cNvSpPr txBox="1"/>
          <p:nvPr/>
        </p:nvSpPr>
        <p:spPr>
          <a:xfrm>
            <a:off x="4638974" y="2248584"/>
            <a:ext cx="4235175"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loyal customers? How often do they purchase in a specified timeframe? Which segment can be potential churners? </a:t>
            </a:r>
          </a:p>
        </p:txBody>
      </p:sp>
      <p:sp>
        <p:nvSpPr>
          <p:cNvPr id="9" name="TextBox 8">
            <a:extLst>
              <a:ext uri="{FF2B5EF4-FFF2-40B4-BE49-F238E27FC236}">
                <a16:creationId xmlns:a16="http://schemas.microsoft.com/office/drawing/2014/main" id="{9DEED202-C2A4-FEDB-62A2-4FF309C31A04}"/>
              </a:ext>
            </a:extLst>
          </p:cNvPr>
          <p:cNvSpPr txBox="1"/>
          <p:nvPr/>
        </p:nvSpPr>
        <p:spPr>
          <a:xfrm>
            <a:off x="4306625" y="2926676"/>
            <a:ext cx="3909720" cy="646331"/>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Which are the top selling items? What categories do they belong to? Which products are viewed but not purchased?</a:t>
            </a:r>
            <a:endParaRPr lang="en-US" sz="1200" dirty="0">
              <a:solidFill>
                <a:schemeClr val="accent5">
                  <a:lumMod val="20000"/>
                  <a:lumOff val="80000"/>
                </a:schemeClr>
              </a:solidFill>
            </a:endParaRPr>
          </a:p>
        </p:txBody>
      </p:sp>
      <p:sp>
        <p:nvSpPr>
          <p:cNvPr id="10" name="TextBox 9">
            <a:extLst>
              <a:ext uri="{FF2B5EF4-FFF2-40B4-BE49-F238E27FC236}">
                <a16:creationId xmlns:a16="http://schemas.microsoft.com/office/drawing/2014/main" id="{78BF5902-FAD2-A9F8-54D1-315F91EB6AB5}"/>
              </a:ext>
            </a:extLst>
          </p:cNvPr>
          <p:cNvSpPr txBox="1"/>
          <p:nvPr/>
        </p:nvSpPr>
        <p:spPr>
          <a:xfrm>
            <a:off x="3088665" y="3573007"/>
            <a:ext cx="3867300" cy="461665"/>
          </a:xfrm>
          <a:prstGeom prst="rect">
            <a:avLst/>
          </a:prstGeom>
          <a:noFill/>
        </p:spPr>
        <p:txBody>
          <a:bodyPr wrap="square">
            <a:spAutoFit/>
          </a:bodyPr>
          <a:lstStyle/>
          <a:p>
            <a:r>
              <a:rPr lang="en-US" sz="1200" dirty="0">
                <a:solidFill>
                  <a:schemeClr val="accent5">
                    <a:lumMod val="20000"/>
                    <a:lumOff val="80000"/>
                  </a:schemeClr>
                </a:solidFill>
                <a:latin typeface="ADLaM Display" panose="02010000000000000000" pitchFamily="2" charset="77"/>
                <a:ea typeface="ADLaM Display" panose="02010000000000000000" pitchFamily="2" charset="77"/>
                <a:cs typeface="ADLaM Display" panose="02010000000000000000" pitchFamily="2" charset="77"/>
              </a:rPr>
              <a:t>Are there any unusual traffic? How do we detect them? Can they affect the recommendations? </a:t>
            </a:r>
          </a:p>
        </p:txBody>
      </p:sp>
      <p:pic>
        <p:nvPicPr>
          <p:cNvPr id="12" name="Graphic 11" descr="Question Mark with solid fill">
            <a:extLst>
              <a:ext uri="{FF2B5EF4-FFF2-40B4-BE49-F238E27FC236}">
                <a16:creationId xmlns:a16="http://schemas.microsoft.com/office/drawing/2014/main" id="{5244C690-407A-6441-3A36-9A1145FCB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19" y="1868798"/>
            <a:ext cx="1389013" cy="1389013"/>
          </a:xfrm>
          <a:prstGeom prst="rect">
            <a:avLst/>
          </a:prstGeom>
        </p:spPr>
      </p:pic>
      <p:sp>
        <p:nvSpPr>
          <p:cNvPr id="13" name="TextBox 12">
            <a:extLst>
              <a:ext uri="{FF2B5EF4-FFF2-40B4-BE49-F238E27FC236}">
                <a16:creationId xmlns:a16="http://schemas.microsoft.com/office/drawing/2014/main" id="{DFECE224-57E1-EBC8-5A1E-239677558E26}"/>
              </a:ext>
            </a:extLst>
          </p:cNvPr>
          <p:cNvSpPr txBox="1"/>
          <p:nvPr/>
        </p:nvSpPr>
        <p:spPr>
          <a:xfrm>
            <a:off x="2277301" y="1179818"/>
            <a:ext cx="562975" cy="261610"/>
          </a:xfrm>
          <a:prstGeom prst="rect">
            <a:avLst/>
          </a:prstGeom>
          <a:noFill/>
        </p:spPr>
        <p:txBody>
          <a:bodyPr wrap="none" rtlCol="0">
            <a:spAutoFit/>
          </a:bodyPr>
          <a:lstStyle/>
          <a:p>
            <a:r>
              <a:rPr lang="en-US" sz="1100" b="1" dirty="0">
                <a:latin typeface="Fira Sans" panose="020B0503050000020004" pitchFamily="34" charset="0"/>
              </a:rPr>
              <a:t>Trend</a:t>
            </a:r>
          </a:p>
        </p:txBody>
      </p:sp>
      <p:sp>
        <p:nvSpPr>
          <p:cNvPr id="14" name="TextBox 13">
            <a:extLst>
              <a:ext uri="{FF2B5EF4-FFF2-40B4-BE49-F238E27FC236}">
                <a16:creationId xmlns:a16="http://schemas.microsoft.com/office/drawing/2014/main" id="{A2487FBF-BC0D-D2F1-D608-421A3D3D6CD1}"/>
              </a:ext>
            </a:extLst>
          </p:cNvPr>
          <p:cNvSpPr txBox="1"/>
          <p:nvPr/>
        </p:nvSpPr>
        <p:spPr>
          <a:xfrm>
            <a:off x="2778296" y="1801943"/>
            <a:ext cx="957313" cy="261610"/>
          </a:xfrm>
          <a:prstGeom prst="rect">
            <a:avLst/>
          </a:prstGeom>
          <a:noFill/>
        </p:spPr>
        <p:txBody>
          <a:bodyPr wrap="none" rtlCol="0">
            <a:spAutoFit/>
          </a:bodyPr>
          <a:lstStyle/>
          <a:p>
            <a:r>
              <a:rPr lang="en-US" sz="1100" b="1" dirty="0">
                <a:solidFill>
                  <a:schemeClr val="accent5">
                    <a:lumMod val="20000"/>
                    <a:lumOff val="80000"/>
                  </a:schemeClr>
                </a:solidFill>
                <a:latin typeface="Fira Sans" panose="020B0503050000020004" pitchFamily="34" charset="0"/>
              </a:rPr>
              <a:t>Bottlenecks</a:t>
            </a:r>
          </a:p>
        </p:txBody>
      </p:sp>
      <p:sp>
        <p:nvSpPr>
          <p:cNvPr id="15" name="TextBox 14">
            <a:extLst>
              <a:ext uri="{FF2B5EF4-FFF2-40B4-BE49-F238E27FC236}">
                <a16:creationId xmlns:a16="http://schemas.microsoft.com/office/drawing/2014/main" id="{B67208BD-D1E0-EFC4-029C-5678E14C296C}"/>
              </a:ext>
            </a:extLst>
          </p:cNvPr>
          <p:cNvSpPr txBox="1"/>
          <p:nvPr/>
        </p:nvSpPr>
        <p:spPr>
          <a:xfrm>
            <a:off x="2780803" y="2427151"/>
            <a:ext cx="1669703" cy="430887"/>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Customer Segmentation</a:t>
            </a:r>
          </a:p>
        </p:txBody>
      </p:sp>
      <p:sp>
        <p:nvSpPr>
          <p:cNvPr id="16" name="TextBox 15">
            <a:extLst>
              <a:ext uri="{FF2B5EF4-FFF2-40B4-BE49-F238E27FC236}">
                <a16:creationId xmlns:a16="http://schemas.microsoft.com/office/drawing/2014/main" id="{ECCF2278-DD98-AA63-A8B8-4DA1D31C5C32}"/>
              </a:ext>
            </a:extLst>
          </p:cNvPr>
          <p:cNvSpPr txBox="1"/>
          <p:nvPr/>
        </p:nvSpPr>
        <p:spPr>
          <a:xfrm>
            <a:off x="2710640" y="3070462"/>
            <a:ext cx="1288123"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Item Segregation</a:t>
            </a:r>
          </a:p>
        </p:txBody>
      </p:sp>
      <p:sp>
        <p:nvSpPr>
          <p:cNvPr id="17" name="TextBox 16">
            <a:extLst>
              <a:ext uri="{FF2B5EF4-FFF2-40B4-BE49-F238E27FC236}">
                <a16:creationId xmlns:a16="http://schemas.microsoft.com/office/drawing/2014/main" id="{7CB0844E-B17D-09B2-A9F9-A425C8817D64}"/>
              </a:ext>
            </a:extLst>
          </p:cNvPr>
          <p:cNvSpPr txBox="1"/>
          <p:nvPr/>
        </p:nvSpPr>
        <p:spPr>
          <a:xfrm>
            <a:off x="2174993" y="3657792"/>
            <a:ext cx="1827341" cy="261610"/>
          </a:xfrm>
          <a:prstGeom prst="rect">
            <a:avLst/>
          </a:prstGeom>
          <a:noFill/>
        </p:spPr>
        <p:txBody>
          <a:bodyPr wrap="square" rtlCol="0">
            <a:spAutoFit/>
          </a:bodyPr>
          <a:lstStyle/>
          <a:p>
            <a:r>
              <a:rPr lang="en-US" sz="1100" b="1" dirty="0">
                <a:solidFill>
                  <a:schemeClr val="accent5">
                    <a:lumMod val="20000"/>
                    <a:lumOff val="80000"/>
                  </a:schemeClr>
                </a:solidFill>
                <a:latin typeface="Fira Sans" panose="020B0503050000020004" pitchFamily="34" charset="0"/>
              </a:rPr>
              <a:t>Abnormality</a:t>
            </a:r>
          </a:p>
        </p:txBody>
      </p:sp>
    </p:spTree>
    <p:extLst>
      <p:ext uri="{BB962C8B-B14F-4D97-AF65-F5344CB8AC3E}">
        <p14:creationId xmlns:p14="http://schemas.microsoft.com/office/powerpoint/2010/main" val="211002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E3E044-0EA7-09FB-F017-2E241F4389B4}"/>
              </a:ext>
            </a:extLst>
          </p:cNvPr>
          <p:cNvPicPr>
            <a:picLocks noChangeAspect="1"/>
          </p:cNvPicPr>
          <p:nvPr/>
        </p:nvPicPr>
        <p:blipFill>
          <a:blip r:embed="rId2"/>
          <a:stretch>
            <a:fillRect/>
          </a:stretch>
        </p:blipFill>
        <p:spPr>
          <a:xfrm>
            <a:off x="177098" y="178882"/>
            <a:ext cx="6656321" cy="2443609"/>
          </a:xfrm>
          <a:prstGeom prst="rect">
            <a:avLst/>
          </a:prstGeom>
        </p:spPr>
      </p:pic>
      <p:pic>
        <p:nvPicPr>
          <p:cNvPr id="3" name="Picture 2">
            <a:extLst>
              <a:ext uri="{FF2B5EF4-FFF2-40B4-BE49-F238E27FC236}">
                <a16:creationId xmlns:a16="http://schemas.microsoft.com/office/drawing/2014/main" id="{5745CBA5-8FA7-6B86-7080-2D305A0CC238}"/>
              </a:ext>
            </a:extLst>
          </p:cNvPr>
          <p:cNvPicPr>
            <a:picLocks noChangeAspect="1"/>
          </p:cNvPicPr>
          <p:nvPr/>
        </p:nvPicPr>
        <p:blipFill>
          <a:blip r:embed="rId3"/>
          <a:stretch>
            <a:fillRect/>
          </a:stretch>
        </p:blipFill>
        <p:spPr>
          <a:xfrm>
            <a:off x="117370" y="2720204"/>
            <a:ext cx="6716049" cy="2323744"/>
          </a:xfrm>
          <a:prstGeom prst="rect">
            <a:avLst/>
          </a:prstGeom>
        </p:spPr>
      </p:pic>
      <p:sp>
        <p:nvSpPr>
          <p:cNvPr id="4" name="Rectangular Callout 3">
            <a:extLst>
              <a:ext uri="{FF2B5EF4-FFF2-40B4-BE49-F238E27FC236}">
                <a16:creationId xmlns:a16="http://schemas.microsoft.com/office/drawing/2014/main" id="{76021353-B4E7-2BA5-D0C8-FB9269269AFF}"/>
              </a:ext>
            </a:extLst>
          </p:cNvPr>
          <p:cNvSpPr/>
          <p:nvPr/>
        </p:nvSpPr>
        <p:spPr>
          <a:xfrm>
            <a:off x="4440085" y="226160"/>
            <a:ext cx="1292916" cy="34488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Regular Weekly Cycles</a:t>
            </a:r>
          </a:p>
        </p:txBody>
      </p:sp>
      <p:pic>
        <p:nvPicPr>
          <p:cNvPr id="5" name="Picture 4">
            <a:extLst>
              <a:ext uri="{FF2B5EF4-FFF2-40B4-BE49-F238E27FC236}">
                <a16:creationId xmlns:a16="http://schemas.microsoft.com/office/drawing/2014/main" id="{F509A1DD-ECF4-5710-99BF-D2F3917A0C4F}"/>
              </a:ext>
            </a:extLst>
          </p:cNvPr>
          <p:cNvPicPr>
            <a:picLocks noChangeAspect="1"/>
          </p:cNvPicPr>
          <p:nvPr/>
        </p:nvPicPr>
        <p:blipFill>
          <a:blip r:embed="rId4"/>
          <a:stretch>
            <a:fillRect/>
          </a:stretch>
        </p:blipFill>
        <p:spPr>
          <a:xfrm>
            <a:off x="6900580" y="734811"/>
            <a:ext cx="1985906" cy="1808196"/>
          </a:xfrm>
          <a:prstGeom prst="rect">
            <a:avLst/>
          </a:prstGeom>
        </p:spPr>
      </p:pic>
      <p:pic>
        <p:nvPicPr>
          <p:cNvPr id="6" name="Picture 5">
            <a:extLst>
              <a:ext uri="{FF2B5EF4-FFF2-40B4-BE49-F238E27FC236}">
                <a16:creationId xmlns:a16="http://schemas.microsoft.com/office/drawing/2014/main" id="{C1F7B65C-EC9D-C883-90D3-CBD9BF1191EA}"/>
              </a:ext>
            </a:extLst>
          </p:cNvPr>
          <p:cNvPicPr>
            <a:picLocks noChangeAspect="1"/>
          </p:cNvPicPr>
          <p:nvPr/>
        </p:nvPicPr>
        <p:blipFill>
          <a:blip r:embed="rId5"/>
          <a:stretch>
            <a:fillRect/>
          </a:stretch>
        </p:blipFill>
        <p:spPr>
          <a:xfrm>
            <a:off x="6926102" y="3078134"/>
            <a:ext cx="2071358" cy="1885586"/>
          </a:xfrm>
          <a:prstGeom prst="rect">
            <a:avLst/>
          </a:prstGeom>
        </p:spPr>
      </p:pic>
      <p:sp>
        <p:nvSpPr>
          <p:cNvPr id="7" name="Rectangular Callout 6">
            <a:extLst>
              <a:ext uri="{FF2B5EF4-FFF2-40B4-BE49-F238E27FC236}">
                <a16:creationId xmlns:a16="http://schemas.microsoft.com/office/drawing/2014/main" id="{AEBB364D-B8B3-A259-F6EF-EC58271E6382}"/>
              </a:ext>
            </a:extLst>
          </p:cNvPr>
          <p:cNvSpPr/>
          <p:nvPr/>
        </p:nvSpPr>
        <p:spPr>
          <a:xfrm>
            <a:off x="6735097" y="81168"/>
            <a:ext cx="2316873" cy="634869"/>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On daily level, there are fluctuations caused by random events such as holidays, promotions, weather etc.</a:t>
            </a:r>
          </a:p>
        </p:txBody>
      </p:sp>
      <p:sp>
        <p:nvSpPr>
          <p:cNvPr id="8" name="Rectangular Callout 7">
            <a:extLst>
              <a:ext uri="{FF2B5EF4-FFF2-40B4-BE49-F238E27FC236}">
                <a16:creationId xmlns:a16="http://schemas.microsoft.com/office/drawing/2014/main" id="{7574B084-8B26-840B-2509-698CEA3A0BC6}"/>
              </a:ext>
            </a:extLst>
          </p:cNvPr>
          <p:cNvSpPr/>
          <p:nvPr/>
        </p:nvSpPr>
        <p:spPr>
          <a:xfrm>
            <a:off x="6926102" y="2672862"/>
            <a:ext cx="2036878" cy="445113"/>
          </a:xfrm>
          <a:prstGeom prst="wedgeRectCallou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The overall trend looks more apparent. We have strong correlations.</a:t>
            </a:r>
          </a:p>
        </p:txBody>
      </p:sp>
    </p:spTree>
    <p:extLst>
      <p:ext uri="{BB962C8B-B14F-4D97-AF65-F5344CB8AC3E}">
        <p14:creationId xmlns:p14="http://schemas.microsoft.com/office/powerpoint/2010/main" val="4104481110"/>
      </p:ext>
    </p:extLst>
  </p:cSld>
  <p:clrMapOvr>
    <a:masterClrMapping/>
  </p:clrMapOvr>
</p:sld>
</file>

<file path=ppt/theme/theme1.xml><?xml version="1.0" encoding="utf-8"?>
<a:theme xmlns:a="http://schemas.openxmlformats.org/drawingml/2006/main" name="Market Research Infographics by Slidesgo">
  <a:themeElements>
    <a:clrScheme name="Simple Light">
      <a:dk1>
        <a:srgbClr val="000000"/>
      </a:dk1>
      <a:lt1>
        <a:srgbClr val="FFFFFF"/>
      </a:lt1>
      <a:dk2>
        <a:srgbClr val="265768"/>
      </a:dk2>
      <a:lt2>
        <a:srgbClr val="517B96"/>
      </a:lt2>
      <a:accent1>
        <a:srgbClr val="76A4C0"/>
      </a:accent1>
      <a:accent2>
        <a:srgbClr val="00A68F"/>
      </a:accent2>
      <a:accent3>
        <a:srgbClr val="76B7A6"/>
      </a:accent3>
      <a:accent4>
        <a:srgbClr val="B2D3CC"/>
      </a:accent4>
      <a:accent5>
        <a:srgbClr val="C2C2C2"/>
      </a:accent5>
      <a:accent6>
        <a:srgbClr val="2657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TotalTime>
  <Words>2561</Words>
  <Application>Microsoft Macintosh PowerPoint</Application>
  <PresentationFormat>On-screen Show (16:9)</PresentationFormat>
  <Paragraphs>345</Paragraphs>
  <Slides>30</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ADLaM Display</vt:lpstr>
      <vt:lpstr>Arial</vt:lpstr>
      <vt:lpstr>Cambria Math</vt:lpstr>
      <vt:lpstr>Fira Sans</vt:lpstr>
      <vt:lpstr>Fira Sans Extra Condensed</vt:lpstr>
      <vt:lpstr>Fira Sans Extra Condensed Medium</vt:lpstr>
      <vt:lpstr>Google Sans</vt:lpstr>
      <vt:lpstr>Roboto</vt:lpstr>
      <vt:lpstr>Market Research Infographics by Slidesgo</vt:lpstr>
      <vt:lpstr>Personalized Ecommerce Recommendation</vt:lpstr>
      <vt:lpstr>Presentation Overview</vt:lpstr>
      <vt:lpstr>General Ecommerce Analytics Data Structure</vt:lpstr>
      <vt:lpstr>PowerPoint Presentation</vt:lpstr>
      <vt:lpstr>PowerPoint Presentation</vt:lpstr>
      <vt:lpstr>PowerPoint Presentation</vt:lpstr>
      <vt:lpstr>Data Insights</vt:lpstr>
      <vt:lpstr>Data Insights</vt:lpstr>
      <vt:lpstr>PowerPoint Presentation</vt:lpstr>
      <vt:lpstr>PowerPoint Presentation</vt:lpstr>
      <vt:lpstr>PowerPoint Presentation</vt:lpstr>
      <vt:lpstr>Data Insights</vt:lpstr>
      <vt:lpstr>PowerPoint Presentation</vt:lpstr>
      <vt:lpstr>Data Insights</vt:lpstr>
      <vt:lpstr>PowerPoint Presentation</vt:lpstr>
      <vt:lpstr>PowerPoint Presentation</vt:lpstr>
      <vt:lpstr>PowerPoint Presentation</vt:lpstr>
      <vt:lpstr>Data Insights</vt:lpstr>
      <vt:lpstr>PowerPoint Presentation</vt:lpstr>
      <vt:lpstr>PowerPoint Presentation</vt:lpstr>
      <vt:lpstr>PowerPoint Presentation</vt:lpstr>
      <vt:lpstr>PowerPoint Presentation</vt:lpstr>
      <vt:lpstr>Data Insights</vt:lpstr>
      <vt:lpstr>PowerPoint Presentation</vt:lpstr>
      <vt:lpstr>Modeling</vt:lpstr>
      <vt:lpstr>Modeling</vt:lpstr>
      <vt:lpstr>Modeling</vt:lpstr>
      <vt:lpstr>Modeling</vt:lpstr>
      <vt:lpstr>Modeling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Sadhu, Reya</cp:lastModifiedBy>
  <cp:revision>10</cp:revision>
  <dcterms:modified xsi:type="dcterms:W3CDTF">2024-12-04T03:16:01Z</dcterms:modified>
</cp:coreProperties>
</file>